
<file path=[Content_Types].xml><?xml version="1.0" encoding="utf-8"?>
<Types xmlns="http://schemas.openxmlformats.org/package/2006/content-types">
  <Default Extension="xml" ContentType="application/vnd.openxmlformats-package.core-properties+xml"/>
  <Default Extension="jpeg" ContentType="image/jpe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bf7ddf1dd97844d0" /><Relationship Type="http://schemas.openxmlformats.org/officeDocument/2006/relationships/extended-properties" Target="/docProps/app.xml" Id="R637c4ebdab374dca" /><Relationship Type="http://schemas.openxmlformats.org/officeDocument/2006/relationships/officeDocument" Target="/ppt/presentation.xml" Id="R95d663e24681471e" /></Relationships>
</file>

<file path=ppt/presentation.xml><?xml version="1.0" encoding="utf-8"?>
<p:presentation xmlns:p="http://schemas.openxmlformats.org/presentationml/2006/main">
  <p:sldMasterIdLst>
    <p:sldMasterId xmlns:r="http://schemas.openxmlformats.org/officeDocument/2006/relationships" id="2147483648" r:id="Rdf697809e44a4bc7"/>
  </p:sldMasterIdLst>
  <p:notesMasterIdLst>
    <p:notesMasterId xmlns:r="http://schemas.openxmlformats.org/officeDocument/2006/relationships" r:id="Rad41a9eceb3f455d"/>
  </p:notesMasterIdLst>
  <p:sldIdLst>
    <p:sldId xmlns:r="http://schemas.openxmlformats.org/officeDocument/2006/relationships" id="256" r:id="R921053a8b29f401a"/>
    <p:sldId xmlns:r="http://schemas.openxmlformats.org/officeDocument/2006/relationships" id="257" r:id="Rf917b4405309440f"/>
    <p:sldId xmlns:r="http://schemas.openxmlformats.org/officeDocument/2006/relationships" id="258" r:id="R9621a8fc2e4147a0"/>
    <p:sldId xmlns:r="http://schemas.openxmlformats.org/officeDocument/2006/relationships" id="259" r:id="Rc9f1511da2b749d2"/>
    <p:sldId xmlns:r="http://schemas.openxmlformats.org/officeDocument/2006/relationships" id="260" r:id="R45088940d5af4179"/>
    <p:sldId xmlns:r="http://schemas.openxmlformats.org/officeDocument/2006/relationships" id="261" r:id="Re98542616a12492f"/>
    <p:sldId xmlns:r="http://schemas.openxmlformats.org/officeDocument/2006/relationships" id="262" r:id="Rc20bdaa2e83742ab"/>
    <p:sldId xmlns:r="http://schemas.openxmlformats.org/officeDocument/2006/relationships" id="263" r:id="R5fdf692c074f4463"/>
    <p:sldId xmlns:r="http://schemas.openxmlformats.org/officeDocument/2006/relationships" id="264" r:id="Rca98e43e0ea84df1"/>
  </p:sldIdLst>
  <p:sldSz cx="12192000" cy="6858000"/>
  <p:notesSz cx="6858000" cy="9144000"/>
  <p:defaultTextStyle>
    <a:defPPr xmlns:a="http://schemas.openxmlformats.org/drawingml/2006/main">
      <a:defRPr lang="en-US"/>
    </a:defPPr>
    <a:lvl1pPr xmlns:a="http://schemas.openxmlformats.org/drawingml/2006/main" marL="0" indent="0" algn="l" defTabSz="914400">
      <a:defRPr sz="1800" kern="1200">
        <a:solidFill>
          <a:schemeClr val="tx1"/>
        </a:solidFill>
        <a:latin typeface="+mn-lt"/>
        <a:ea typeface="+mn-ea"/>
        <a:cs typeface="+mn-cs"/>
      </a:defRPr>
    </a:lvl1pPr>
    <a:lvl2pPr xmlns:a="http://schemas.openxmlformats.org/drawingml/2006/main" marL="457200" indent="0" algn="l" defTabSz="914400">
      <a:defRPr sz="1800" kern="1200">
        <a:solidFill>
          <a:schemeClr val="tx1"/>
        </a:solidFill>
        <a:latin typeface="+mn-lt"/>
        <a:ea typeface="+mn-ea"/>
        <a:cs typeface="+mn-cs"/>
      </a:defRPr>
    </a:lvl2pPr>
    <a:lvl3pPr xmlns:a="http://schemas.openxmlformats.org/drawingml/2006/main" marL="914400" indent="0" algn="l" defTabSz="914400">
      <a:defRPr sz="1800" kern="1200">
        <a:solidFill>
          <a:schemeClr val="tx1"/>
        </a:solidFill>
        <a:latin typeface="+mn-lt"/>
        <a:ea typeface="+mn-ea"/>
        <a:cs typeface="+mn-cs"/>
      </a:defRPr>
    </a:lvl3pPr>
    <a:lvl4pPr xmlns:a="http://schemas.openxmlformats.org/drawingml/2006/main" marL="1371600" indent="0" algn="l" defTabSz="914400">
      <a:defRPr sz="1800" kern="1200">
        <a:solidFill>
          <a:schemeClr val="tx1"/>
        </a:solidFill>
        <a:latin typeface="+mn-lt"/>
        <a:ea typeface="+mn-ea"/>
        <a:cs typeface="+mn-cs"/>
      </a:defRPr>
    </a:lvl4pPr>
    <a:lvl5pPr xmlns:a="http://schemas.openxmlformats.org/drawingml/2006/main" marL="1828800" indent="0" algn="l" defTabSz="914400">
      <a:defRPr sz="1800" kern="1200">
        <a:solidFill>
          <a:schemeClr val="tx1"/>
        </a:solidFill>
        <a:latin typeface="+mn-lt"/>
        <a:ea typeface="+mn-ea"/>
        <a:cs typeface="+mn-cs"/>
      </a:defRPr>
    </a:lvl5pPr>
    <a:lvl6pPr xmlns:a="http://schemas.openxmlformats.org/drawingml/2006/main" marL="2286000" indent="0" algn="l" defTabSz="914400">
      <a:defRPr sz="1800" kern="1200">
        <a:solidFill>
          <a:schemeClr val="tx1"/>
        </a:solidFill>
        <a:latin typeface="+mn-lt"/>
        <a:ea typeface="+mn-ea"/>
        <a:cs typeface="+mn-cs"/>
      </a:defRPr>
    </a:lvl6pPr>
    <a:lvl7pPr xmlns:a="http://schemas.openxmlformats.org/drawingml/2006/main" marL="2743200" indent="0" algn="l" defTabSz="914400">
      <a:defRPr sz="1800" kern="1200">
        <a:solidFill>
          <a:schemeClr val="tx1"/>
        </a:solidFill>
        <a:latin typeface="+mn-lt"/>
        <a:ea typeface="+mn-ea"/>
        <a:cs typeface="+mn-cs"/>
      </a:defRPr>
    </a:lvl7pPr>
    <a:lvl8pPr xmlns:a="http://schemas.openxmlformats.org/drawingml/2006/main" marL="3200400" indent="0" algn="l" defTabSz="914400">
      <a:defRPr sz="1800" kern="1200">
        <a:solidFill>
          <a:schemeClr val="tx1"/>
        </a:solidFill>
        <a:latin typeface="+mn-lt"/>
        <a:ea typeface="+mn-ea"/>
        <a:cs typeface="+mn-cs"/>
      </a:defRPr>
    </a:lvl8pPr>
    <a:lvl9pPr xmlns:a="http://schemas.openxmlformats.org/drawingml/2006/main"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2066ac2f833b43ee" /><Relationship Type="http://schemas.openxmlformats.org/officeDocument/2006/relationships/slideMaster" Target="/ppt/slideMasters/slideMaster1.xml" Id="Rdf697809e44a4bc7" /><Relationship Type="http://schemas.openxmlformats.org/officeDocument/2006/relationships/notesMaster" Target="/ppt/notesMasters/notesMaster1.xml" Id="Rad41a9eceb3f455d" /><Relationship Type="http://schemas.openxmlformats.org/officeDocument/2006/relationships/presProps" Target="/ppt/presProps.xml" Id="Rb8a4196e412c409e" /><Relationship Type="http://schemas.openxmlformats.org/officeDocument/2006/relationships/tableStyles" Target="/ppt/tableStyles.xml" Id="R65979f1ca8ff4763" /><Relationship Type="http://schemas.openxmlformats.org/officeDocument/2006/relationships/slide" Target="/ppt/slides/slide1.xml" Id="R921053a8b29f401a" /><Relationship Type="http://schemas.openxmlformats.org/officeDocument/2006/relationships/slide" Target="/ppt/slides/slide2.xml" Id="Rf917b4405309440f" /><Relationship Type="http://schemas.openxmlformats.org/officeDocument/2006/relationships/slide" Target="/ppt/slides/slide3.xml" Id="R9621a8fc2e4147a0" /><Relationship Type="http://schemas.openxmlformats.org/officeDocument/2006/relationships/slide" Target="/ppt/slides/slide4.xml" Id="Rc9f1511da2b749d2" /><Relationship Type="http://schemas.openxmlformats.org/officeDocument/2006/relationships/slide" Target="/ppt/slides/slide5.xml" Id="R45088940d5af4179" /><Relationship Type="http://schemas.openxmlformats.org/officeDocument/2006/relationships/slide" Target="/ppt/slides/slide6.xml" Id="Re98542616a12492f" /><Relationship Type="http://schemas.openxmlformats.org/officeDocument/2006/relationships/slide" Target="/ppt/slides/slide7.xml" Id="Rc20bdaa2e83742ab" /><Relationship Type="http://schemas.openxmlformats.org/officeDocument/2006/relationships/slide" Target="/ppt/slides/slide8.xml" Id="R5fdf692c074f4463" /><Relationship Type="http://schemas.openxmlformats.org/officeDocument/2006/relationships/slide" Target="/ppt/slides/slide9.xml" Id="Rca98e43e0ea84df1"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c9db0a00ba7d4a5c"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4a3f2e64de6d4c96" /><Relationship Type="http://schemas.openxmlformats.org/officeDocument/2006/relationships/notesMaster" Target="/ppt/notesMasters/notesMaster1.xml" Id="Rd3c2b44a8a4f4406" /></Relationships>
</file>

<file path=ppt/notesSlides/_rels/notesSlide2.xml.rels>&#65279;<?xml version="1.0" encoding="utf-8"?><Relationships xmlns="http://schemas.openxmlformats.org/package/2006/relationships"><Relationship Type="http://schemas.openxmlformats.org/officeDocument/2006/relationships/slide" Target="/ppt/slides/slide2.xml" Id="R2db6824129b54512" /><Relationship Type="http://schemas.openxmlformats.org/officeDocument/2006/relationships/notesMaster" Target="/ppt/notesMasters/notesMaster1.xml" Id="R028be271554448ab" /></Relationships>
</file>

<file path=ppt/notesSlides/_rels/notesSlide3.xml.rels>&#65279;<?xml version="1.0" encoding="utf-8"?><Relationships xmlns="http://schemas.openxmlformats.org/package/2006/relationships"><Relationship Type="http://schemas.openxmlformats.org/officeDocument/2006/relationships/slide" Target="/ppt/slides/slide3.xml" Id="Re6f9deff8335467a" /><Relationship Type="http://schemas.openxmlformats.org/officeDocument/2006/relationships/notesMaster" Target="/ppt/notesMasters/notesMaster1.xml" Id="R3c7f6d7b466a471f" /></Relationships>
</file>

<file path=ppt/notesSlides/_rels/notesSlide4.xml.rels>&#65279;<?xml version="1.0" encoding="utf-8"?><Relationships xmlns="http://schemas.openxmlformats.org/package/2006/relationships"><Relationship Type="http://schemas.openxmlformats.org/officeDocument/2006/relationships/slide" Target="/ppt/slides/slide4.xml" Id="R2656bbf707324388" /><Relationship Type="http://schemas.openxmlformats.org/officeDocument/2006/relationships/notesMaster" Target="/ppt/notesMasters/notesMaster1.xml" Id="Rdd89607b0f2a46df" /></Relationships>
</file>

<file path=ppt/notesSlides/_rels/notesSlide5.xml.rels>&#65279;<?xml version="1.0" encoding="utf-8"?><Relationships xmlns="http://schemas.openxmlformats.org/package/2006/relationships"><Relationship Type="http://schemas.openxmlformats.org/officeDocument/2006/relationships/slide" Target="/ppt/slides/slide5.xml" Id="Rbafa8387a43a4d99" /><Relationship Type="http://schemas.openxmlformats.org/officeDocument/2006/relationships/notesMaster" Target="/ppt/notesMasters/notesMaster1.xml" Id="Rfd549cf9a6594944" /></Relationships>
</file>

<file path=ppt/notesSlides/_rels/notesSlide6.xml.rels>&#65279;<?xml version="1.0" encoding="utf-8"?><Relationships xmlns="http://schemas.openxmlformats.org/package/2006/relationships"><Relationship Type="http://schemas.openxmlformats.org/officeDocument/2006/relationships/slide" Target="/ppt/slides/slide6.xml" Id="Rc4b977994c124823" /><Relationship Type="http://schemas.openxmlformats.org/officeDocument/2006/relationships/notesMaster" Target="/ppt/notesMasters/notesMaster1.xml" Id="Red411a845b0c4f0e" /></Relationships>
</file>

<file path=ppt/notesSlides/_rels/notesSlide7.xml.rels>&#65279;<?xml version="1.0" encoding="utf-8"?><Relationships xmlns="http://schemas.openxmlformats.org/package/2006/relationships"><Relationship Type="http://schemas.openxmlformats.org/officeDocument/2006/relationships/slide" Target="/ppt/slides/slide7.xml" Id="Ra7d79cff753143f4" /><Relationship Type="http://schemas.openxmlformats.org/officeDocument/2006/relationships/notesMaster" Target="/ppt/notesMasters/notesMaster1.xml" Id="R5f39cae4c70f4ddd" /></Relationships>
</file>

<file path=ppt/notesSlides/_rels/notesSlide8.xml.rels>&#65279;<?xml version="1.0" encoding="utf-8"?><Relationships xmlns="http://schemas.openxmlformats.org/package/2006/relationships"><Relationship Type="http://schemas.openxmlformats.org/officeDocument/2006/relationships/slide" Target="/ppt/slides/slide8.xml" Id="Ra50394a0ddbe4c8f" /><Relationship Type="http://schemas.openxmlformats.org/officeDocument/2006/relationships/notesMaster" Target="/ppt/notesMasters/notesMaster1.xml" Id="R61f2c5c816304454" /></Relationships>
</file>

<file path=ppt/notesSlides/_rels/notesSlide9.xml.rels>&#65279;<?xml version="1.0" encoding="utf-8"?><Relationships xmlns="http://schemas.openxmlformats.org/package/2006/relationships"><Relationship Type="http://schemas.openxmlformats.org/officeDocument/2006/relationships/slide" Target="/ppt/slides/slide9.xml" Id="R751cb282bd19494a" /><Relationship Type="http://schemas.openxmlformats.org/officeDocument/2006/relationships/notesMaster" Target="/ppt/notesMasters/notesMaster1.xml" Id="R28e7fd9ecd9442e5"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e9babd92dc034e95"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f297d11e68de4deb" /><Relationship Type="http://schemas.openxmlformats.org/officeDocument/2006/relationships/slideLayout" Target="/ppt/slideLayouts/slideLayout1.xml" Id="Ra446da3455fb4850"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a446da3455fb4850"/>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71f37a8998704bfc" /><Relationship Type="http://schemas.openxmlformats.org/officeDocument/2006/relationships/image" Target="/ppt/media/image.jpeg" Id="R26173d64ae2944ca" /><Relationship Type="http://schemas.openxmlformats.org/officeDocument/2006/relationships/image" Target="/ppt/media/image2.jpeg" Id="R3988b4a374994ee3" /><Relationship Type="http://schemas.openxmlformats.org/officeDocument/2006/relationships/notesSlide" Target="/ppt/notesSlides/notesSlide1.xml" Id="Rc9006ee7ea1f4517"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9759dd8e6d1e4f77" /><Relationship Type="http://schemas.openxmlformats.org/officeDocument/2006/relationships/image" Target="/ppt/media/image3.jpeg" Id="R068126bf0ddb4aa6" /><Relationship Type="http://schemas.openxmlformats.org/officeDocument/2006/relationships/notesSlide" Target="/ppt/notesSlides/notesSlide2.xml" Id="Rf08eeae95e6b421e"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f227f038921644d8" /><Relationship Type="http://schemas.openxmlformats.org/officeDocument/2006/relationships/image" Target="/ppt/media/image4.jpeg" Id="R3ea2415c9b8e436a" /><Relationship Type="http://schemas.openxmlformats.org/officeDocument/2006/relationships/notesSlide" Target="/ppt/notesSlides/notesSlide3.xml" Id="R27d5fa3798eb497e"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858bbc6157ca4091" /><Relationship Type="http://schemas.openxmlformats.org/officeDocument/2006/relationships/image" Target="/ppt/media/image5.jpeg" Id="Re082df9b61164f3d" /><Relationship Type="http://schemas.openxmlformats.org/officeDocument/2006/relationships/notesSlide" Target="/ppt/notesSlides/notesSlide4.xml" Id="R2d7c38e6ffb14faf"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0b87f5e0e6fb4d01" /><Relationship Type="http://schemas.openxmlformats.org/officeDocument/2006/relationships/image" Target="/ppt/media/image6.jpeg" Id="Rcffc70e19c53446a" /><Relationship Type="http://schemas.openxmlformats.org/officeDocument/2006/relationships/notesSlide" Target="/ppt/notesSlides/notesSlide5.xml" Id="R42b6937340dd4cc8"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c183a5b3791c4111" /><Relationship Type="http://schemas.openxmlformats.org/officeDocument/2006/relationships/image" Target="/ppt/media/image7.jpeg" Id="Re67b5b4d1c844fee" /><Relationship Type="http://schemas.openxmlformats.org/officeDocument/2006/relationships/notesSlide" Target="/ppt/notesSlides/notesSlide6.xml" Id="Ra62613717d2b45e9"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f898bd8a910a4aaa" /><Relationship Type="http://schemas.openxmlformats.org/officeDocument/2006/relationships/image" Target="/ppt/media/image8.jpeg" Id="R31af53e5e7674fc0" /><Relationship Type="http://schemas.openxmlformats.org/officeDocument/2006/relationships/notesSlide" Target="/ppt/notesSlides/notesSlide7.xml" Id="R547ba722ae2a4b91"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ebfca2155edc4f48" /><Relationship Type="http://schemas.openxmlformats.org/officeDocument/2006/relationships/image" Target="/ppt/media/image9.jpeg" Id="R9852fd6cfef84cb1" /><Relationship Type="http://schemas.openxmlformats.org/officeDocument/2006/relationships/notesSlide" Target="/ppt/notesSlides/notesSlide8.xml" Id="Ra756a260d21844ee"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e578ffe748524b89" /><Relationship Type="http://schemas.openxmlformats.org/officeDocument/2006/relationships/image" Target="/ppt/media/image10.jpeg" Id="R4d11233ad811411a" /><Relationship Type="http://schemas.openxmlformats.org/officeDocument/2006/relationships/image" Target="/ppt/media/image11.jpeg" Id="Ree95773f98ce4599" /><Relationship Type="http://schemas.openxmlformats.org/officeDocument/2006/relationships/notesSlide" Target="/ppt/notesSlides/notesSlide9.xml" Id="R0a3a7999627b4c89" /></Relationships>
</file>

<file path=ppt/slides/slide1.xml><?xml version="1.0" encoding="utf-8"?>
<p:sld xmlns:p="http://schemas.openxmlformats.org/presentationml/2006/main">
  <p:cSld>
    <p:bg>
      <p:bgPr>
        <a:solidFill xmlns:a="http://schemas.openxmlformats.org/drawingml/2006/main">
          <a:srgbClr val="003B2A"/>
        </a:solidFill>
      </p:bgPr>
    </p:bg>
    <p:spTree>
      <p:nvGrpSpPr>
        <p:cNvPr id="1" name=""/>
        <p:cNvGrpSpPr/>
        <p:nvPr/>
      </p:nvGrpSpPr>
      <p:grpSpPr>
        <a:xfrm xmlns:a="http://schemas.openxmlformats.org/drawingml/2006/main"/>
      </p:grpSpPr>
      <p:pic>
        <p:nvPicPr>
          <p:cNvPr id="9" name=""/>
          <p:cNvPicPr>
            <a:picLocks xmlns:a="http://schemas.openxmlformats.org/drawingml/2006/main" noChangeAspect="1"/>
          </p:cNvPicPr>
          <p:nvPr/>
        </p:nvPicPr>
        <p:blipFill>
          <a:blip xmlns:r="http://schemas.openxmlformats.org/officeDocument/2006/relationships" xmlns:a="http://schemas.openxmlformats.org/drawingml/2006/main" r:embed="R26173d64ae2944ca"/>
          <a:srcRect xmlns:a="http://schemas.openxmlformats.org/drawingml/2006/main" l="8393" t="0" r="8393" b="0"/>
          <a:stretch xmlns:a="http://schemas.openxmlformats.org/drawingml/2006/main">
            <a:fillRect l="0" t="0" r="0" b="0"/>
          </a:stretch>
        </p:blipFill>
        <p:spPr>
          <a:xfrm xmlns:a="http://schemas.openxmlformats.org/drawingml/2006/main">
            <a:off x="6191250" y="0"/>
            <a:ext cx="6000750" cy="6858000"/>
          </a:xfrm>
          <a:prstGeom xmlns:a="http://schemas.openxmlformats.org/drawingml/2006/main" prst="rect">
            <a:avLst/>
          </a:prstGeom>
        </p:spPr>
      </p:pic>
      <p:sp>
        <p:nvSpPr>
          <p:cNvPr id="2" name="gold-divider">
            <a:extLst xmlns:a="http://schemas.openxmlformats.org/drawingml/2006/main">
              <a:ext uri="{FF2B5EF4-FFF2-40B4-BE49-F238E27FC236}">
                <a16:creationId xmlns:a16="http://schemas.microsoft.com/office/drawing/2014/main" id="{7F25A9C9-6EF8-4EB3-8F1A-703F40A6C5E0}"/>
              </a:ext>
            </a:extLst>
          </p:cNvPr>
          <p:cNvSpPr>
            <a:spLocks xmlns:a="http://schemas.openxmlformats.org/drawingml/2006/main" noGrp="1"/>
          </p:cNvSpPr>
          <p:nvPr/>
        </p:nvSpPr>
        <p:spPr>
          <a:xfrm xmlns:a="http://schemas.openxmlformats.org/drawingml/2006/main">
            <a:off x="6019800" y="0"/>
            <a:ext cx="171450" cy="6858000"/>
          </a:xfrm>
          <a:prstGeom xmlns:a="http://schemas.openxmlformats.org/drawingml/2006/main" prst="rect">
            <a:avLst/>
          </a:prstGeom>
          <a:solidFill xmlns:a="http://schemas.openxmlformats.org/drawingml/2006/main">
            <a:srgbClr val="FFC800"/>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013232C7-A595-4AAD-83A3-49B888550616}"/>
              </a:ext>
            </a:extLst>
          </p:cNvPr>
          <p:cNvSpPr>
            <a:spLocks xmlns:a="http://schemas.openxmlformats.org/drawingml/2006/main" noGrp="1"/>
          </p:cNvSpPr>
          <p:nvPr/>
        </p:nvSpPr>
        <p:spPr>
          <a:xfrm xmlns:a="http://schemas.openxmlformats.org/drawingml/2006/main">
            <a:off x="514350" y="438150"/>
            <a:ext cx="4762500" cy="2857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650" b="1">
                <a:solidFill>
                  <a:srgbClr val="FFC800"/>
                </a:solidFill>
                <a:latin typeface="Arial"/>
                <a:ea typeface="Arial"/>
                <a:cs typeface="Arial"/>
              </a:defRPr>
            </a:pPr>
            <a:r>
              <a:t>STAFF AWARENESS • EARLY YEARS</a:t>
            </a:r>
          </a:p>
        </p:txBody>
      </p:sp>
      <p:sp>
        <p:nvSpPr>
          <p:cNvPr id="4" name="">
            <a:extLst xmlns:a="http://schemas.openxmlformats.org/drawingml/2006/main">
              <a:ext uri="{FF2B5EF4-FFF2-40B4-BE49-F238E27FC236}">
                <a16:creationId xmlns:a16="http://schemas.microsoft.com/office/drawing/2014/main" id="{E156CB9B-E54E-448B-BCC8-2C7A81F691CE}"/>
              </a:ext>
            </a:extLst>
          </p:cNvPr>
          <p:cNvSpPr>
            <a:spLocks xmlns:a="http://schemas.openxmlformats.org/drawingml/2006/main" noGrp="1"/>
          </p:cNvSpPr>
          <p:nvPr/>
        </p:nvSpPr>
        <p:spPr>
          <a:xfrm xmlns:a="http://schemas.openxmlformats.org/drawingml/2006/main">
            <a:off x="514350" y="1952625"/>
            <a:ext cx="5048250" cy="16954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4800" b="1">
                <a:solidFill>
                  <a:srgbClr val="FFFFFF"/>
                </a:solidFill>
                <a:latin typeface="Arial"/>
                <a:ea typeface="Arial"/>
                <a:cs typeface="Arial"/>
              </a:defRPr>
            </a:pPr>
            <a:r>
              <a:t>Breath-holding
spells in nursery</a:t>
            </a:r>
          </a:p>
        </p:txBody>
      </p:sp>
      <p:sp>
        <p:nvSpPr>
          <p:cNvPr id="5" name="">
            <a:extLst xmlns:a="http://schemas.openxmlformats.org/drawingml/2006/main">
              <a:ext uri="{FF2B5EF4-FFF2-40B4-BE49-F238E27FC236}">
                <a16:creationId xmlns:a16="http://schemas.microsoft.com/office/drawing/2014/main" id="{58559341-7081-44BA-B835-816F27E97112}"/>
              </a:ext>
            </a:extLst>
          </p:cNvPr>
          <p:cNvSpPr>
            <a:spLocks xmlns:a="http://schemas.openxmlformats.org/drawingml/2006/main" noGrp="1"/>
          </p:cNvSpPr>
          <p:nvPr/>
        </p:nvSpPr>
        <p:spPr>
          <a:xfrm xmlns:a="http://schemas.openxmlformats.org/drawingml/2006/main">
            <a:off x="514350" y="4095750"/>
            <a:ext cx="4476750" cy="11430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250" b="0">
                <a:solidFill>
                  <a:srgbClr val="FFFFFF"/>
                </a:solidFill>
                <a:latin typeface="Arial"/>
                <a:ea typeface="Arial"/>
                <a:cs typeface="Arial"/>
              </a:defRPr>
            </a:pPr>
            <a:r>
              <a:t>Recognise the pattern
Protect the child
Escalate safely</a:t>
            </a:r>
          </a:p>
        </p:txBody>
      </p:sp>
      <p:sp>
        <p:nvSpPr>
          <p:cNvPr id="6" name="">
            <a:extLst xmlns:a="http://schemas.openxmlformats.org/drawingml/2006/main">
              <a:ext uri="{FF2B5EF4-FFF2-40B4-BE49-F238E27FC236}">
                <a16:creationId xmlns:a16="http://schemas.microsoft.com/office/drawing/2014/main" id="{F919A1E4-A718-415A-B9CD-853B9509FB2F}"/>
              </a:ext>
            </a:extLst>
          </p:cNvPr>
          <p:cNvSpPr>
            <a:spLocks xmlns:a="http://schemas.openxmlformats.org/drawingml/2006/main" noGrp="1"/>
          </p:cNvSpPr>
          <p:nvPr/>
        </p:nvSpPr>
        <p:spPr>
          <a:xfrm xmlns:a="http://schemas.openxmlformats.org/drawingml/2006/main">
            <a:off x="514350" y="5753100"/>
            <a:ext cx="4953000" cy="3619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500" b="0">
                <a:solidFill>
                  <a:srgbClr val="FFF1A8"/>
                </a:solidFill>
                <a:latin typeface="Arial"/>
                <a:ea typeface="Arial"/>
                <a:cs typeface="Arial"/>
              </a:defRPr>
            </a:pPr>
            <a:r>
              <a:t>Evidence-based awareness for nursery teams in England</a:t>
            </a:r>
          </a:p>
        </p:txBody>
      </p:sp>
      <p:sp>
        <p:nvSpPr>
          <p:cNvPr id="7" name="">
            <a:extLst xmlns:a="http://schemas.openxmlformats.org/drawingml/2006/main">
              <a:ext uri="{FF2B5EF4-FFF2-40B4-BE49-F238E27FC236}">
                <a16:creationId xmlns:a16="http://schemas.microsoft.com/office/drawing/2014/main" id="{E35B73E4-AD0F-4615-A094-A4651D52EC81}"/>
              </a:ext>
            </a:extLst>
          </p:cNvPr>
          <p:cNvSpPr>
            <a:spLocks xmlns:a="http://schemas.openxmlformats.org/drawingml/2006/main" noGrp="1"/>
          </p:cNvSpPr>
          <p:nvPr/>
        </p:nvSpPr>
        <p:spPr>
          <a:xfrm xmlns:a="http://schemas.openxmlformats.org/drawingml/2006/main">
            <a:off x="514350" y="6410325"/>
            <a:ext cx="2857500" cy="2095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200" b="0">
                <a:solidFill>
                  <a:srgbClr val="FFFFFF"/>
                </a:solidFill>
                <a:latin typeface="Arial"/>
                <a:ea typeface="Arial"/>
                <a:cs typeface="Arial"/>
              </a:defRPr>
            </a:pPr>
            <a:r>
              <a:t>www.firstaidgarage.co.uk</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3988b4a374994ee3"/>
          <a:srcRect xmlns:a="http://schemas.openxmlformats.org/drawingml/2006/main" l="0" t="109" r="0" b="109"/>
          <a:stretch xmlns:a="http://schemas.openxmlformats.org/drawingml/2006/main">
            <a:fillRect l="0" t="0" r="0" b="0"/>
          </a:stretch>
        </p:blipFill>
        <p:spPr>
          <a:xfrm xmlns:a="http://schemas.openxmlformats.org/drawingml/2006/main">
            <a:off x="4686300" y="400050"/>
            <a:ext cx="1066800" cy="1066800"/>
          </a:xfrm>
          <a:prstGeom xmlns:a="http://schemas.openxmlformats.org/drawingml/2006/main" prst="ellipse">
            <a:avLst/>
          </a:prstGeom>
        </p:spPr>
      </p:pic>
    </p:spTree>
    <p:extLst>
      <p:ext uri="{BB962C8B-B14F-4D97-AF65-F5344CB8AC3E}">
        <p14:creationId xmlns:p14="http://schemas.microsoft.com/office/powerpoint/2010/main" val="1501125234"/>
      </p:ext>
    </p:extLst>
  </p:cSld>
</p:sld>
</file>

<file path=ppt/slides/slide2.xml><?xml version="1.0" encoding="utf-8"?>
<p:sld xmlns:p="http://schemas.openxmlformats.org/presentationml/2006/main">
  <p:cSld>
    <p:bg>
      <p:bgPr>
        <a:solidFill xmlns:a="http://schemas.openxmlformats.org/drawingml/2006/main">
          <a:srgbClr val="FFFDF4"/>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B2F30184-5B22-4E22-B84A-F9FDCC8F09BB}"/>
              </a:ext>
            </a:extLst>
          </p:cNvPr>
          <p:cNvSpPr>
            <a:spLocks xmlns:a="http://schemas.openxmlformats.org/drawingml/2006/main" noGrp="1"/>
          </p:cNvSpPr>
          <p:nvPr/>
        </p:nvSpPr>
        <p:spPr>
          <a:xfrm xmlns:a="http://schemas.openxmlformats.org/drawingml/2006/main">
            <a:off x="457200" y="228600"/>
            <a:ext cx="3333750" cy="238125"/>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350" b="1">
                <a:solidFill>
                  <a:srgbClr val="004D36"/>
                </a:solidFill>
                <a:latin typeface="Arial"/>
                <a:ea typeface="Arial"/>
                <a:cs typeface="Arial"/>
              </a:defRPr>
            </a:pPr>
            <a:r>
              <a:t>FIRST AID GARAGE</a:t>
            </a:r>
          </a:p>
        </p:txBody>
      </p:sp>
      <p:sp>
        <p:nvSpPr>
          <p:cNvPr id="2" name="slide-2-title">
            <a:extLst xmlns:a="http://schemas.openxmlformats.org/drawingml/2006/main">
              <a:ext uri="{FF2B5EF4-FFF2-40B4-BE49-F238E27FC236}">
                <a16:creationId xmlns:a16="http://schemas.microsoft.com/office/drawing/2014/main" id="{140C1AF2-7D10-402C-B55F-5168C9C3B880}"/>
              </a:ext>
            </a:extLst>
          </p:cNvPr>
          <p:cNvSpPr>
            <a:spLocks xmlns:a="http://schemas.openxmlformats.org/drawingml/2006/main" noGrp="1"/>
          </p:cNvSpPr>
          <p:nvPr/>
        </p:nvSpPr>
        <p:spPr>
          <a:xfrm xmlns:a="http://schemas.openxmlformats.org/drawingml/2006/main">
            <a:off x="457200" y="590550"/>
            <a:ext cx="9810750" cy="5905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3600" b="1">
                <a:solidFill>
                  <a:srgbClr val="004D36"/>
                </a:solidFill>
                <a:latin typeface="Arial"/>
                <a:ea typeface="Arial"/>
                <a:cs typeface="Arial"/>
              </a:defRPr>
            </a:pPr>
            <a:r>
              <a:t>Know the usual pattern</a:t>
            </a:r>
          </a:p>
        </p:txBody>
      </p:sp>
      <p:sp>
        <p:nvSpPr>
          <p:cNvPr id="3" name="brand-rule">
            <a:extLst xmlns:a="http://schemas.openxmlformats.org/drawingml/2006/main">
              <a:ext uri="{FF2B5EF4-FFF2-40B4-BE49-F238E27FC236}">
                <a16:creationId xmlns:a16="http://schemas.microsoft.com/office/drawing/2014/main" id="{5CE440E1-5792-461A-9F9E-D7D7C71E1B6F}"/>
              </a:ext>
            </a:extLst>
          </p:cNvPr>
          <p:cNvSpPr>
            <a:spLocks xmlns:a="http://schemas.openxmlformats.org/drawingml/2006/main" noGrp="1"/>
          </p:cNvSpPr>
          <p:nvPr/>
        </p:nvSpPr>
        <p:spPr>
          <a:xfrm xmlns:a="http://schemas.openxmlformats.org/drawingml/2006/main">
            <a:off x="457200" y="1257300"/>
            <a:ext cx="10191750" cy="57150"/>
          </a:xfrm>
          <a:prstGeom xmlns:a="http://schemas.openxmlformats.org/drawingml/2006/main" prst="rect">
            <a:avLst/>
          </a:prstGeom>
          <a:solidFill xmlns:a="http://schemas.openxmlformats.org/drawingml/2006/main">
            <a:srgbClr val="FFC800"/>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18DF97AF-F940-4313-B802-AD401DA86D31}"/>
              </a:ext>
            </a:extLst>
          </p:cNvPr>
          <p:cNvSpPr>
            <a:spLocks xmlns:a="http://schemas.openxmlformats.org/drawingml/2006/main" noGrp="1"/>
          </p:cNvSpPr>
          <p:nvPr/>
        </p:nvSpPr>
        <p:spPr>
          <a:xfrm xmlns:a="http://schemas.openxmlformats.org/drawingml/2006/main">
            <a:off x="457200" y="6457950"/>
            <a:ext cx="2857500" cy="1905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0">
                <a:solidFill>
                  <a:srgbClr val="4B5D55"/>
                </a:solidFill>
                <a:latin typeface="Arial"/>
                <a:ea typeface="Arial"/>
                <a:cs typeface="Arial"/>
              </a:defRPr>
            </a:pPr>
            <a:r>
              <a:t>www.firstaidgarage.co.uk</a:t>
            </a:r>
          </a:p>
        </p:txBody>
      </p:sp>
      <p:sp>
        <p:nvSpPr>
          <p:cNvPr id="5" name="">
            <a:extLst xmlns:a="http://schemas.openxmlformats.org/drawingml/2006/main">
              <a:ext uri="{FF2B5EF4-FFF2-40B4-BE49-F238E27FC236}">
                <a16:creationId xmlns:a16="http://schemas.microsoft.com/office/drawing/2014/main" id="{BDE84DAE-4C06-4409-91C6-80E9E4017662}"/>
              </a:ext>
            </a:extLst>
          </p:cNvPr>
          <p:cNvSpPr>
            <a:spLocks xmlns:a="http://schemas.openxmlformats.org/drawingml/2006/main" noGrp="1"/>
          </p:cNvSpPr>
          <p:nvPr/>
        </p:nvSpPr>
        <p:spPr>
          <a:xfrm xmlns:a="http://schemas.openxmlformats.org/drawingml/2006/main">
            <a:off x="11182350" y="6448425"/>
            <a:ext cx="476250" cy="1905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r">
              <a:defRPr sz="1050" b="0">
                <a:solidFill>
                  <a:srgbClr val="4B5D55"/>
                </a:solidFill>
                <a:latin typeface="Arial"/>
                <a:ea typeface="Arial"/>
                <a:cs typeface="Arial"/>
              </a:defRPr>
            </a:pPr>
            <a:r>
              <a:t>2</a:t>
            </a:r>
          </a:p>
        </p:txBody>
      </p:sp>
      <p:sp>
        <p:nvSpPr>
          <p:cNvPr id="6" name="">
            <a:extLst xmlns:a="http://schemas.openxmlformats.org/drawingml/2006/main">
              <a:ext uri="{FF2B5EF4-FFF2-40B4-BE49-F238E27FC236}">
                <a16:creationId xmlns:a16="http://schemas.microsoft.com/office/drawing/2014/main" id="{5421F538-B6BA-4ED9-838C-5990F2866B90}"/>
              </a:ext>
            </a:extLst>
          </p:cNvPr>
          <p:cNvSpPr>
            <a:spLocks xmlns:a="http://schemas.openxmlformats.org/drawingml/2006/main" noGrp="1"/>
          </p:cNvSpPr>
          <p:nvPr/>
        </p:nvSpPr>
        <p:spPr>
          <a:xfrm xmlns:a="http://schemas.openxmlformats.org/drawingml/2006/main">
            <a:off x="3524250" y="6457950"/>
            <a:ext cx="6953250" cy="1905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r">
              <a:defRPr sz="900" b="0">
                <a:solidFill>
                  <a:srgbClr val="4B5D55"/>
                </a:solidFill>
                <a:latin typeface="Arial"/>
                <a:ea typeface="Arial"/>
                <a:cs typeface="Arial"/>
              </a:defRPr>
            </a:pPr>
            <a:r>
              <a:t>Source: NHS — Breath-holding in babies and children</a:t>
            </a:r>
          </a:p>
        </p:txBody>
      </p:sp>
      <p:pic>
        <p:nvPicPr>
          <p:cNvPr id="27" name=""/>
          <p:cNvPicPr>
            <a:picLocks xmlns:a="http://schemas.openxmlformats.org/drawingml/2006/main" noChangeAspect="1"/>
          </p:cNvPicPr>
          <p:nvPr/>
        </p:nvPicPr>
        <p:blipFill>
          <a:blip xmlns:r="http://schemas.openxmlformats.org/officeDocument/2006/relationships" xmlns:a="http://schemas.openxmlformats.org/drawingml/2006/main" r:embed="R068126bf0ddb4aa6"/>
          <a:srcRect xmlns:a="http://schemas.openxmlformats.org/drawingml/2006/main" l="0" t="109" r="0" b="109"/>
          <a:stretch xmlns:a="http://schemas.openxmlformats.org/drawingml/2006/main">
            <a:fillRect l="0" t="0" r="0" b="0"/>
          </a:stretch>
        </p:blipFill>
        <p:spPr>
          <a:xfrm xmlns:a="http://schemas.openxmlformats.org/drawingml/2006/main">
            <a:off x="10915650" y="209550"/>
            <a:ext cx="781050" cy="781050"/>
          </a:xfrm>
          <a:prstGeom xmlns:a="http://schemas.openxmlformats.org/drawingml/2006/main" prst="ellipse">
            <a:avLst/>
          </a:prstGeom>
        </p:spPr>
      </p:pic>
      <p:sp>
        <p:nvSpPr>
          <p:cNvPr id="8" name="key-message">
            <a:extLst xmlns:a="http://schemas.openxmlformats.org/drawingml/2006/main">
              <a:ext uri="{FF2B5EF4-FFF2-40B4-BE49-F238E27FC236}">
                <a16:creationId xmlns:a16="http://schemas.microsoft.com/office/drawing/2014/main" id="{5619D9D3-9202-4DB4-AF56-AE112F6CB443}"/>
              </a:ext>
            </a:extLst>
          </p:cNvPr>
          <p:cNvSpPr>
            <a:spLocks xmlns:a="http://schemas.openxmlformats.org/drawingml/2006/main" noGrp="1"/>
          </p:cNvSpPr>
          <p:nvPr/>
        </p:nvSpPr>
        <p:spPr>
          <a:xfrm xmlns:a="http://schemas.openxmlformats.org/drawingml/2006/main">
            <a:off x="457200" y="1581150"/>
            <a:ext cx="11239500" cy="742950"/>
          </a:xfrm>
          <a:prstGeom xmlns:a="http://schemas.openxmlformats.org/drawingml/2006/main" prst="rect">
            <a:avLst/>
          </a:prstGeom>
          <a:solidFill xmlns:a="http://schemas.openxmlformats.org/drawingml/2006/main">
            <a:srgbClr val="E6F1EC"/>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A88E2DC3-D5C1-449A-A07B-25C6C1C64C07}"/>
              </a:ext>
            </a:extLst>
          </p:cNvPr>
          <p:cNvSpPr>
            <a:spLocks xmlns:a="http://schemas.openxmlformats.org/drawingml/2006/main" noGrp="1"/>
          </p:cNvSpPr>
          <p:nvPr/>
        </p:nvSpPr>
        <p:spPr>
          <a:xfrm xmlns:a="http://schemas.openxmlformats.org/drawingml/2006/main">
            <a:off x="723900" y="1781175"/>
            <a:ext cx="10668000" cy="4000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100" b="1">
                <a:solidFill>
                  <a:srgbClr val="004D36"/>
                </a:solidFill>
                <a:latin typeface="Arial"/>
                <a:ea typeface="Arial"/>
                <a:cs typeface="Arial"/>
              </a:defRPr>
            </a:pPr>
            <a:r>
              <a:t>Breath-holding is involuntary and is often triggered by strong emotion, sudden pain or shock.</a:t>
            </a:r>
          </a:p>
        </p:txBody>
      </p:sp>
      <p:sp>
        <p:nvSpPr>
          <p:cNvPr id="10" name="brand-rule">
            <a:extLst xmlns:a="http://schemas.openxmlformats.org/drawingml/2006/main">
              <a:ext uri="{FF2B5EF4-FFF2-40B4-BE49-F238E27FC236}">
                <a16:creationId xmlns:a16="http://schemas.microsoft.com/office/drawing/2014/main" id="{5CDBA599-224A-4351-9A45-412954C238AD}"/>
              </a:ext>
            </a:extLst>
          </p:cNvPr>
          <p:cNvSpPr>
            <a:spLocks xmlns:a="http://schemas.openxmlformats.org/drawingml/2006/main" noGrp="1"/>
          </p:cNvSpPr>
          <p:nvPr/>
        </p:nvSpPr>
        <p:spPr>
          <a:xfrm xmlns:a="http://schemas.openxmlformats.org/drawingml/2006/main">
            <a:off x="914400" y="3476625"/>
            <a:ext cx="9620250" cy="38100"/>
          </a:xfrm>
          <a:prstGeom xmlns:a="http://schemas.openxmlformats.org/drawingml/2006/main" prst="rect">
            <a:avLst/>
          </a:prstGeom>
          <a:solidFill xmlns:a="http://schemas.openxmlformats.org/drawingml/2006/main">
            <a:srgbClr val="004D36"/>
          </a:solidFill>
          <a:ln xmlns:a="http://schemas.openxmlformats.org/drawingml/2006/main" w="0">
            <a:noFill/>
            <a:prstDash val="solid"/>
          </a:ln>
        </p:spPr>
      </p:sp>
      <p:sp>
        <p:nvSpPr>
          <p:cNvPr id="11" name="point-1">
            <a:extLst xmlns:a="http://schemas.openxmlformats.org/drawingml/2006/main">
              <a:ext uri="{FF2B5EF4-FFF2-40B4-BE49-F238E27FC236}">
                <a16:creationId xmlns:a16="http://schemas.microsoft.com/office/drawing/2014/main" id="{2B3C3535-8DB4-47C4-B483-C4CF81A71D9B}"/>
              </a:ext>
            </a:extLst>
          </p:cNvPr>
          <p:cNvSpPr>
            <a:spLocks xmlns:a="http://schemas.openxmlformats.org/drawingml/2006/main" noGrp="1"/>
          </p:cNvSpPr>
          <p:nvPr/>
        </p:nvSpPr>
        <p:spPr>
          <a:xfrm xmlns:a="http://schemas.openxmlformats.org/drawingml/2006/main">
            <a:off x="914400" y="3352800"/>
            <a:ext cx="266700" cy="266700"/>
          </a:xfrm>
          <a:prstGeom xmlns:a="http://schemas.openxmlformats.org/drawingml/2006/main" prst="ellipse">
            <a:avLst/>
          </a:prstGeom>
          <a:solidFill xmlns:a="http://schemas.openxmlformats.org/drawingml/2006/main">
            <a:srgbClr val="FFC800"/>
          </a:solidFill>
          <a:ln xmlns:a="http://schemas.openxmlformats.org/drawingml/2006/main" w="0">
            <a:noFill/>
            <a:prstDash val="solid"/>
          </a:ln>
        </p:spPr>
      </p:sp>
      <p:sp>
        <p:nvSpPr>
          <p:cNvPr id="12" name="point-2">
            <a:extLst xmlns:a="http://schemas.openxmlformats.org/drawingml/2006/main">
              <a:ext uri="{FF2B5EF4-FFF2-40B4-BE49-F238E27FC236}">
                <a16:creationId xmlns:a16="http://schemas.microsoft.com/office/drawing/2014/main" id="{EC935643-8DAF-4850-876D-FFDAEC46495B}"/>
              </a:ext>
            </a:extLst>
          </p:cNvPr>
          <p:cNvSpPr>
            <a:spLocks xmlns:a="http://schemas.openxmlformats.org/drawingml/2006/main" noGrp="1"/>
          </p:cNvSpPr>
          <p:nvPr/>
        </p:nvSpPr>
        <p:spPr>
          <a:xfrm xmlns:a="http://schemas.openxmlformats.org/drawingml/2006/main">
            <a:off x="4762500" y="3352800"/>
            <a:ext cx="266700" cy="266700"/>
          </a:xfrm>
          <a:prstGeom xmlns:a="http://schemas.openxmlformats.org/drawingml/2006/main" prst="ellipse">
            <a:avLst/>
          </a:prstGeom>
          <a:solidFill xmlns:a="http://schemas.openxmlformats.org/drawingml/2006/main">
            <a:srgbClr val="FFC800"/>
          </a:solidFill>
          <a:ln xmlns:a="http://schemas.openxmlformats.org/drawingml/2006/main" w="0">
            <a:noFill/>
            <a:prstDash val="solid"/>
          </a:ln>
        </p:spPr>
      </p:sp>
      <p:sp>
        <p:nvSpPr>
          <p:cNvPr id="13" name="point-3">
            <a:extLst xmlns:a="http://schemas.openxmlformats.org/drawingml/2006/main">
              <a:ext uri="{FF2B5EF4-FFF2-40B4-BE49-F238E27FC236}">
                <a16:creationId xmlns:a16="http://schemas.microsoft.com/office/drawing/2014/main" id="{875B88AB-0F32-4FF0-A431-047A79754FD2}"/>
              </a:ext>
            </a:extLst>
          </p:cNvPr>
          <p:cNvSpPr>
            <a:spLocks xmlns:a="http://schemas.openxmlformats.org/drawingml/2006/main" noGrp="1"/>
          </p:cNvSpPr>
          <p:nvPr/>
        </p:nvSpPr>
        <p:spPr>
          <a:xfrm xmlns:a="http://schemas.openxmlformats.org/drawingml/2006/main">
            <a:off x="8610600" y="3352800"/>
            <a:ext cx="266700" cy="266700"/>
          </a:xfrm>
          <a:prstGeom xmlns:a="http://schemas.openxmlformats.org/drawingml/2006/main" prst="ellipse">
            <a:avLst/>
          </a:prstGeom>
          <a:solidFill xmlns:a="http://schemas.openxmlformats.org/drawingml/2006/main">
            <a:srgbClr val="FFC800"/>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E43B06CF-0030-478C-9024-C9B1B5F35279}"/>
              </a:ext>
            </a:extLst>
          </p:cNvPr>
          <p:cNvSpPr>
            <a:spLocks xmlns:a="http://schemas.openxmlformats.org/drawingml/2006/main" noGrp="1"/>
          </p:cNvSpPr>
          <p:nvPr/>
        </p:nvSpPr>
        <p:spPr>
          <a:xfrm xmlns:a="http://schemas.openxmlformats.org/drawingml/2006/main">
            <a:off x="457200" y="2733675"/>
            <a:ext cx="3048000" cy="3429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800" b="1">
                <a:solidFill>
                  <a:srgbClr val="004D36"/>
                </a:solidFill>
                <a:latin typeface="Arial"/>
                <a:ea typeface="Arial"/>
                <a:cs typeface="Arial"/>
              </a:defRPr>
            </a:pPr>
            <a:r>
              <a:t>BEFORE</a:t>
            </a:r>
          </a:p>
        </p:txBody>
      </p:sp>
      <p:sp>
        <p:nvSpPr>
          <p:cNvPr id="15" name="">
            <a:extLst xmlns:a="http://schemas.openxmlformats.org/drawingml/2006/main">
              <a:ext uri="{FF2B5EF4-FFF2-40B4-BE49-F238E27FC236}">
                <a16:creationId xmlns:a16="http://schemas.microsoft.com/office/drawing/2014/main" id="{5F83CA10-6731-4628-B685-7D0C66FD5C90}"/>
              </a:ext>
            </a:extLst>
          </p:cNvPr>
          <p:cNvSpPr>
            <a:spLocks xmlns:a="http://schemas.openxmlformats.org/drawingml/2006/main" noGrp="1"/>
          </p:cNvSpPr>
          <p:nvPr/>
        </p:nvSpPr>
        <p:spPr>
          <a:xfrm xmlns:a="http://schemas.openxmlformats.org/drawingml/2006/main">
            <a:off x="457200" y="3876675"/>
            <a:ext cx="3143250" cy="12382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025" b="0">
                <a:solidFill>
                  <a:srgbClr val="10201A"/>
                </a:solidFill>
                <a:latin typeface="Arial"/>
                <a:ea typeface="Arial"/>
                <a:cs typeface="Arial"/>
              </a:defRPr>
            </a:pPr>
            <a:r>
              <a:t>The child may cry, become upset or react to a bump or fright.</a:t>
            </a:r>
          </a:p>
        </p:txBody>
      </p:sp>
      <p:sp>
        <p:nvSpPr>
          <p:cNvPr id="16" name="">
            <a:extLst xmlns:a="http://schemas.openxmlformats.org/drawingml/2006/main">
              <a:ext uri="{FF2B5EF4-FFF2-40B4-BE49-F238E27FC236}">
                <a16:creationId xmlns:a16="http://schemas.microsoft.com/office/drawing/2014/main" id="{91C7A1FF-E9F8-4B2B-A97B-7C6A7CD3E5E1}"/>
              </a:ext>
            </a:extLst>
          </p:cNvPr>
          <p:cNvSpPr>
            <a:spLocks xmlns:a="http://schemas.openxmlformats.org/drawingml/2006/main" noGrp="1"/>
          </p:cNvSpPr>
          <p:nvPr/>
        </p:nvSpPr>
        <p:spPr>
          <a:xfrm xmlns:a="http://schemas.openxmlformats.org/drawingml/2006/main">
            <a:off x="4305300" y="2733675"/>
            <a:ext cx="3048000" cy="3429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800" b="1">
                <a:solidFill>
                  <a:srgbClr val="004D36"/>
                </a:solidFill>
                <a:latin typeface="Arial"/>
                <a:ea typeface="Arial"/>
                <a:cs typeface="Arial"/>
              </a:defRPr>
            </a:pPr>
            <a:r>
              <a:t>DURING</a:t>
            </a:r>
          </a:p>
        </p:txBody>
      </p:sp>
      <p:sp>
        <p:nvSpPr>
          <p:cNvPr id="17" name="">
            <a:extLst xmlns:a="http://schemas.openxmlformats.org/drawingml/2006/main">
              <a:ext uri="{FF2B5EF4-FFF2-40B4-BE49-F238E27FC236}">
                <a16:creationId xmlns:a16="http://schemas.microsoft.com/office/drawing/2014/main" id="{4DE5D6A3-11DC-4351-B2B9-C9DB6439BA17}"/>
              </a:ext>
            </a:extLst>
          </p:cNvPr>
          <p:cNvSpPr>
            <a:spLocks xmlns:a="http://schemas.openxmlformats.org/drawingml/2006/main" noGrp="1"/>
          </p:cNvSpPr>
          <p:nvPr/>
        </p:nvSpPr>
        <p:spPr>
          <a:xfrm xmlns:a="http://schemas.openxmlformats.org/drawingml/2006/main">
            <a:off x="4305300" y="3876675"/>
            <a:ext cx="3143250" cy="1571625"/>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025" b="0">
                <a:solidFill>
                  <a:srgbClr val="10201A"/>
                </a:solidFill>
                <a:latin typeface="Arial"/>
                <a:ea typeface="Arial"/>
                <a:cs typeface="Arial"/>
              </a:defRPr>
            </a:pPr>
            <a:r>
              <a:t>They may become silent, turn pale, blue or grey, go floppy or stiff, jerk or briefly faint.</a:t>
            </a:r>
          </a:p>
        </p:txBody>
      </p:sp>
      <p:sp>
        <p:nvSpPr>
          <p:cNvPr id="18" name="">
            <a:extLst xmlns:a="http://schemas.openxmlformats.org/drawingml/2006/main">
              <a:ext uri="{FF2B5EF4-FFF2-40B4-BE49-F238E27FC236}">
                <a16:creationId xmlns:a16="http://schemas.microsoft.com/office/drawing/2014/main" id="{578E75F6-8299-4A57-9529-475CDC889A2A}"/>
              </a:ext>
            </a:extLst>
          </p:cNvPr>
          <p:cNvSpPr>
            <a:spLocks xmlns:a="http://schemas.openxmlformats.org/drawingml/2006/main" noGrp="1"/>
          </p:cNvSpPr>
          <p:nvPr/>
        </p:nvSpPr>
        <p:spPr>
          <a:xfrm xmlns:a="http://schemas.openxmlformats.org/drawingml/2006/main">
            <a:off x="8153400" y="2733675"/>
            <a:ext cx="3048000" cy="3429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800" b="1">
                <a:solidFill>
                  <a:srgbClr val="004D36"/>
                </a:solidFill>
                <a:latin typeface="Arial"/>
                <a:ea typeface="Arial"/>
                <a:cs typeface="Arial"/>
              </a:defRPr>
            </a:pPr>
            <a:r>
              <a:t>AFTER</a:t>
            </a:r>
          </a:p>
        </p:txBody>
      </p:sp>
      <p:sp>
        <p:nvSpPr>
          <p:cNvPr id="19" name="">
            <a:extLst xmlns:a="http://schemas.openxmlformats.org/drawingml/2006/main">
              <a:ext uri="{FF2B5EF4-FFF2-40B4-BE49-F238E27FC236}">
                <a16:creationId xmlns:a16="http://schemas.microsoft.com/office/drawing/2014/main" id="{A80EB732-03C4-45DB-9801-0D6F41C3B337}"/>
              </a:ext>
            </a:extLst>
          </p:cNvPr>
          <p:cNvSpPr>
            <a:spLocks xmlns:a="http://schemas.openxmlformats.org/drawingml/2006/main" noGrp="1"/>
          </p:cNvSpPr>
          <p:nvPr/>
        </p:nvSpPr>
        <p:spPr>
          <a:xfrm xmlns:a="http://schemas.openxmlformats.org/drawingml/2006/main">
            <a:off x="8153400" y="3876675"/>
            <a:ext cx="3143250" cy="14287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025" b="0">
                <a:solidFill>
                  <a:srgbClr val="10201A"/>
                </a:solidFill>
                <a:latin typeface="Arial"/>
                <a:ea typeface="Arial"/>
                <a:cs typeface="Arial"/>
              </a:defRPr>
            </a:pPr>
            <a:r>
              <a:t>They may be sleepy or confused for a short time and need reassurance and rest.</a:t>
            </a:r>
          </a:p>
        </p:txBody>
      </p:sp>
      <p:sp>
        <p:nvSpPr>
          <p:cNvPr id="20" name="">
            <a:extLst xmlns:a="http://schemas.openxmlformats.org/drawingml/2006/main">
              <a:ext uri="{FF2B5EF4-FFF2-40B4-BE49-F238E27FC236}">
                <a16:creationId xmlns:a16="http://schemas.microsoft.com/office/drawing/2014/main" id="{0E36EC52-AFF2-4C89-9C3B-6A710CEBCE29}"/>
              </a:ext>
            </a:extLst>
          </p:cNvPr>
          <p:cNvSpPr>
            <a:spLocks xmlns:a="http://schemas.openxmlformats.org/drawingml/2006/main" noGrp="1"/>
          </p:cNvSpPr>
          <p:nvPr/>
        </p:nvSpPr>
        <p:spPr>
          <a:xfrm xmlns:a="http://schemas.openxmlformats.org/drawingml/2006/main">
            <a:off x="457200" y="5810250"/>
            <a:ext cx="7524750" cy="3619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100" b="1">
                <a:solidFill>
                  <a:srgbClr val="071B33"/>
                </a:solidFill>
                <a:latin typeface="Arial"/>
                <a:ea typeface="Arial"/>
                <a:cs typeface="Arial"/>
              </a:defRPr>
            </a:pPr>
            <a:r>
              <a:t>Staff observe and respond — they do not diagnose.</a:t>
            </a:r>
          </a:p>
        </p:txBody>
      </p:sp>
    </p:spTree>
    <p:extLst>
      <p:ext uri="{BB962C8B-B14F-4D97-AF65-F5344CB8AC3E}">
        <p14:creationId xmlns:p14="http://schemas.microsoft.com/office/powerpoint/2010/main" val="1153122247"/>
      </p:ext>
    </p:extLst>
  </p:cSld>
</p:sld>
</file>

<file path=ppt/slides/slide3.xml><?xml version="1.0" encoding="utf-8"?>
<p:sld xmlns:p="http://schemas.openxmlformats.org/presentationml/2006/main">
  <p:cSld>
    <p:bg>
      <p:bgPr>
        <a:solidFill xmlns:a="http://schemas.openxmlformats.org/drawingml/2006/main">
          <a:srgbClr val="FFFDF4"/>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C0BB93F1-67EF-4DE8-AD2B-6638E45639D4}"/>
              </a:ext>
            </a:extLst>
          </p:cNvPr>
          <p:cNvSpPr>
            <a:spLocks xmlns:a="http://schemas.openxmlformats.org/drawingml/2006/main" noGrp="1"/>
          </p:cNvSpPr>
          <p:nvPr/>
        </p:nvSpPr>
        <p:spPr>
          <a:xfrm xmlns:a="http://schemas.openxmlformats.org/drawingml/2006/main">
            <a:off x="457200" y="228600"/>
            <a:ext cx="3333750" cy="238125"/>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350" b="1">
                <a:solidFill>
                  <a:srgbClr val="004D36"/>
                </a:solidFill>
                <a:latin typeface="Arial"/>
                <a:ea typeface="Arial"/>
                <a:cs typeface="Arial"/>
              </a:defRPr>
            </a:pPr>
            <a:r>
              <a:t>FIRST AID GARAGE</a:t>
            </a:r>
          </a:p>
        </p:txBody>
      </p:sp>
      <p:sp>
        <p:nvSpPr>
          <p:cNvPr id="2" name="slide-3-title">
            <a:extLst xmlns:a="http://schemas.openxmlformats.org/drawingml/2006/main">
              <a:ext uri="{FF2B5EF4-FFF2-40B4-BE49-F238E27FC236}">
                <a16:creationId xmlns:a16="http://schemas.microsoft.com/office/drawing/2014/main" id="{0DDB4129-A689-41CD-B81A-20F55B300E69}"/>
              </a:ext>
            </a:extLst>
          </p:cNvPr>
          <p:cNvSpPr>
            <a:spLocks xmlns:a="http://schemas.openxmlformats.org/drawingml/2006/main" noGrp="1"/>
          </p:cNvSpPr>
          <p:nvPr/>
        </p:nvSpPr>
        <p:spPr>
          <a:xfrm xmlns:a="http://schemas.openxmlformats.org/drawingml/2006/main">
            <a:off x="457200" y="590550"/>
            <a:ext cx="9810750" cy="5905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3600" b="1">
                <a:solidFill>
                  <a:srgbClr val="004D36"/>
                </a:solidFill>
                <a:latin typeface="Arial"/>
                <a:ea typeface="Arial"/>
                <a:cs typeface="Arial"/>
              </a:defRPr>
            </a:pPr>
            <a:r>
              <a:t>Prepare before the next episode</a:t>
            </a:r>
          </a:p>
        </p:txBody>
      </p:sp>
      <p:sp>
        <p:nvSpPr>
          <p:cNvPr id="3" name="brand-rule">
            <a:extLst xmlns:a="http://schemas.openxmlformats.org/drawingml/2006/main">
              <a:ext uri="{FF2B5EF4-FFF2-40B4-BE49-F238E27FC236}">
                <a16:creationId xmlns:a16="http://schemas.microsoft.com/office/drawing/2014/main" id="{4C90BBD2-7429-4154-8595-42FFF502F667}"/>
              </a:ext>
            </a:extLst>
          </p:cNvPr>
          <p:cNvSpPr>
            <a:spLocks xmlns:a="http://schemas.openxmlformats.org/drawingml/2006/main" noGrp="1"/>
          </p:cNvSpPr>
          <p:nvPr/>
        </p:nvSpPr>
        <p:spPr>
          <a:xfrm xmlns:a="http://schemas.openxmlformats.org/drawingml/2006/main">
            <a:off x="457200" y="1257300"/>
            <a:ext cx="10191750" cy="57150"/>
          </a:xfrm>
          <a:prstGeom xmlns:a="http://schemas.openxmlformats.org/drawingml/2006/main" prst="rect">
            <a:avLst/>
          </a:prstGeom>
          <a:solidFill xmlns:a="http://schemas.openxmlformats.org/drawingml/2006/main">
            <a:srgbClr val="FFC800"/>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DE7FA679-510A-4871-B8DC-CE74DD6C275F}"/>
              </a:ext>
            </a:extLst>
          </p:cNvPr>
          <p:cNvSpPr>
            <a:spLocks xmlns:a="http://schemas.openxmlformats.org/drawingml/2006/main" noGrp="1"/>
          </p:cNvSpPr>
          <p:nvPr/>
        </p:nvSpPr>
        <p:spPr>
          <a:xfrm xmlns:a="http://schemas.openxmlformats.org/drawingml/2006/main">
            <a:off x="457200" y="6457950"/>
            <a:ext cx="2857500" cy="1905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0">
                <a:solidFill>
                  <a:srgbClr val="4B5D55"/>
                </a:solidFill>
                <a:latin typeface="Arial"/>
                <a:ea typeface="Arial"/>
                <a:cs typeface="Arial"/>
              </a:defRPr>
            </a:pPr>
            <a:r>
              <a:t>www.firstaidgarage.co.uk</a:t>
            </a:r>
          </a:p>
        </p:txBody>
      </p:sp>
      <p:sp>
        <p:nvSpPr>
          <p:cNvPr id="5" name="">
            <a:extLst xmlns:a="http://schemas.openxmlformats.org/drawingml/2006/main">
              <a:ext uri="{FF2B5EF4-FFF2-40B4-BE49-F238E27FC236}">
                <a16:creationId xmlns:a16="http://schemas.microsoft.com/office/drawing/2014/main" id="{514AF760-9455-402A-A33C-8CA008C58DA9}"/>
              </a:ext>
            </a:extLst>
          </p:cNvPr>
          <p:cNvSpPr>
            <a:spLocks xmlns:a="http://schemas.openxmlformats.org/drawingml/2006/main" noGrp="1"/>
          </p:cNvSpPr>
          <p:nvPr/>
        </p:nvSpPr>
        <p:spPr>
          <a:xfrm xmlns:a="http://schemas.openxmlformats.org/drawingml/2006/main">
            <a:off x="11182350" y="6448425"/>
            <a:ext cx="476250" cy="1905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r">
              <a:defRPr sz="1050" b="0">
                <a:solidFill>
                  <a:srgbClr val="4B5D55"/>
                </a:solidFill>
                <a:latin typeface="Arial"/>
                <a:ea typeface="Arial"/>
                <a:cs typeface="Arial"/>
              </a:defRPr>
            </a:pPr>
            <a:r>
              <a:t>3</a:t>
            </a:r>
          </a:p>
        </p:txBody>
      </p:sp>
      <p:sp>
        <p:nvSpPr>
          <p:cNvPr id="6" name="">
            <a:extLst xmlns:a="http://schemas.openxmlformats.org/drawingml/2006/main">
              <a:ext uri="{FF2B5EF4-FFF2-40B4-BE49-F238E27FC236}">
                <a16:creationId xmlns:a16="http://schemas.microsoft.com/office/drawing/2014/main" id="{BB775E2E-E08A-4900-AD1A-E8044CCFA729}"/>
              </a:ext>
            </a:extLst>
          </p:cNvPr>
          <p:cNvSpPr>
            <a:spLocks xmlns:a="http://schemas.openxmlformats.org/drawingml/2006/main" noGrp="1"/>
          </p:cNvSpPr>
          <p:nvPr/>
        </p:nvSpPr>
        <p:spPr>
          <a:xfrm xmlns:a="http://schemas.openxmlformats.org/drawingml/2006/main">
            <a:off x="3524250" y="6457950"/>
            <a:ext cx="6953250" cy="1905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r">
              <a:defRPr sz="900" b="0">
                <a:solidFill>
                  <a:srgbClr val="4B5D55"/>
                </a:solidFill>
                <a:latin typeface="Arial"/>
                <a:ea typeface="Arial"/>
                <a:cs typeface="Arial"/>
              </a:defRPr>
            </a:pPr>
            <a:r>
              <a:t>Sources: NHS; EYFS and DfE first-aid guidance</a:t>
            </a:r>
          </a:p>
        </p:txBody>
      </p:sp>
      <p:pic>
        <p:nvPicPr>
          <p:cNvPr id="28" name=""/>
          <p:cNvPicPr>
            <a:picLocks xmlns:a="http://schemas.openxmlformats.org/drawingml/2006/main" noChangeAspect="1"/>
          </p:cNvPicPr>
          <p:nvPr/>
        </p:nvPicPr>
        <p:blipFill>
          <a:blip xmlns:r="http://schemas.openxmlformats.org/officeDocument/2006/relationships" xmlns:a="http://schemas.openxmlformats.org/drawingml/2006/main" r:embed="R3ea2415c9b8e436a"/>
          <a:srcRect xmlns:a="http://schemas.openxmlformats.org/drawingml/2006/main" l="0" t="109" r="0" b="109"/>
          <a:stretch xmlns:a="http://schemas.openxmlformats.org/drawingml/2006/main">
            <a:fillRect l="0" t="0" r="0" b="0"/>
          </a:stretch>
        </p:blipFill>
        <p:spPr>
          <a:xfrm xmlns:a="http://schemas.openxmlformats.org/drawingml/2006/main">
            <a:off x="10915650" y="209550"/>
            <a:ext cx="781050" cy="781050"/>
          </a:xfrm>
          <a:prstGeom xmlns:a="http://schemas.openxmlformats.org/drawingml/2006/main" prst="ellipse">
            <a:avLst/>
          </a:prstGeom>
        </p:spPr>
      </p:pic>
      <p:sp>
        <p:nvSpPr>
          <p:cNvPr id="8" name="prep-rail">
            <a:extLst xmlns:a="http://schemas.openxmlformats.org/drawingml/2006/main">
              <a:ext uri="{FF2B5EF4-FFF2-40B4-BE49-F238E27FC236}">
                <a16:creationId xmlns:a16="http://schemas.microsoft.com/office/drawing/2014/main" id="{F9A9AC16-D2E3-456B-81A5-D6F5AFED06CA}"/>
              </a:ext>
            </a:extLst>
          </p:cNvPr>
          <p:cNvSpPr>
            <a:spLocks xmlns:a="http://schemas.openxmlformats.org/drawingml/2006/main" noGrp="1"/>
          </p:cNvSpPr>
          <p:nvPr/>
        </p:nvSpPr>
        <p:spPr>
          <a:xfrm xmlns:a="http://schemas.openxmlformats.org/drawingml/2006/main">
            <a:off x="457200" y="1619250"/>
            <a:ext cx="3429000" cy="4333875"/>
          </a:xfrm>
          <a:prstGeom xmlns:a="http://schemas.openxmlformats.org/drawingml/2006/main" prst="rect">
            <a:avLst/>
          </a:prstGeom>
          <a:solidFill xmlns:a="http://schemas.openxmlformats.org/drawingml/2006/main">
            <a:srgbClr val="004D36"/>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F4D29B63-940E-4CC0-8A02-72A337A1389C}"/>
              </a:ext>
            </a:extLst>
          </p:cNvPr>
          <p:cNvSpPr>
            <a:spLocks xmlns:a="http://schemas.openxmlformats.org/drawingml/2006/main" noGrp="1"/>
          </p:cNvSpPr>
          <p:nvPr/>
        </p:nvSpPr>
        <p:spPr>
          <a:xfrm xmlns:a="http://schemas.openxmlformats.org/drawingml/2006/main">
            <a:off x="762000" y="2000250"/>
            <a:ext cx="2819400" cy="2047875"/>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400" b="1">
                <a:solidFill>
                  <a:srgbClr val="FFFFFF"/>
                </a:solidFill>
                <a:latin typeface="Arial"/>
                <a:ea typeface="Arial"/>
                <a:cs typeface="Arial"/>
              </a:defRPr>
            </a:pPr>
            <a:r>
              <a:t>A written plan makes the response clear before an emergency.</a:t>
            </a:r>
          </a:p>
        </p:txBody>
      </p:sp>
      <p:sp>
        <p:nvSpPr>
          <p:cNvPr id="10" name="">
            <a:extLst xmlns:a="http://schemas.openxmlformats.org/drawingml/2006/main">
              <a:ext uri="{FF2B5EF4-FFF2-40B4-BE49-F238E27FC236}">
                <a16:creationId xmlns:a16="http://schemas.microsoft.com/office/drawing/2014/main" id="{97C158DF-9F21-4625-BC2F-64CD58EBB2B1}"/>
              </a:ext>
            </a:extLst>
          </p:cNvPr>
          <p:cNvSpPr>
            <a:spLocks xmlns:a="http://schemas.openxmlformats.org/drawingml/2006/main" noGrp="1"/>
          </p:cNvSpPr>
          <p:nvPr/>
        </p:nvSpPr>
        <p:spPr>
          <a:xfrm xmlns:a="http://schemas.openxmlformats.org/drawingml/2006/main">
            <a:off x="762000" y="4476750"/>
            <a:ext cx="2819400" cy="11430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875" b="0">
                <a:solidFill>
                  <a:srgbClr val="FFF1A8"/>
                </a:solidFill>
                <a:latin typeface="Arial"/>
                <a:ea typeface="Arial"/>
                <a:cs typeface="Arial"/>
              </a:defRPr>
            </a:pPr>
            <a:r>
              <a:t>Ask whether a GP or healthcare professional has assessed the episodes.</a:t>
            </a:r>
          </a:p>
        </p:txBody>
      </p:sp>
      <p:sp>
        <p:nvSpPr>
          <p:cNvPr id="11" name="">
            <a:extLst xmlns:a="http://schemas.openxmlformats.org/drawingml/2006/main">
              <a:ext uri="{FF2B5EF4-FFF2-40B4-BE49-F238E27FC236}">
                <a16:creationId xmlns:a16="http://schemas.microsoft.com/office/drawing/2014/main" id="{FC47247A-B9AE-4ACE-8D31-4A50775AD4EE}"/>
              </a:ext>
            </a:extLst>
          </p:cNvPr>
          <p:cNvSpPr>
            <a:spLocks xmlns:a="http://schemas.openxmlformats.org/drawingml/2006/main" noGrp="1"/>
          </p:cNvSpPr>
          <p:nvPr/>
        </p:nvSpPr>
        <p:spPr>
          <a:xfrm xmlns:a="http://schemas.openxmlformats.org/drawingml/2006/main">
            <a:off x="4362450" y="1752600"/>
            <a:ext cx="2857500" cy="3429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800" b="1">
                <a:solidFill>
                  <a:srgbClr val="004D36"/>
                </a:solidFill>
                <a:latin typeface="Arial"/>
                <a:ea typeface="Arial"/>
                <a:cs typeface="Arial"/>
              </a:defRPr>
            </a:pPr>
            <a:r>
              <a:t>01  CONFIRM</a:t>
            </a:r>
          </a:p>
        </p:txBody>
      </p:sp>
      <p:sp>
        <p:nvSpPr>
          <p:cNvPr id="12" name="">
            <a:extLst xmlns:a="http://schemas.openxmlformats.org/drawingml/2006/main">
              <a:ext uri="{FF2B5EF4-FFF2-40B4-BE49-F238E27FC236}">
                <a16:creationId xmlns:a16="http://schemas.microsoft.com/office/drawing/2014/main" id="{7A13C456-C699-4EDA-A9FC-C13698C5DA78}"/>
              </a:ext>
            </a:extLst>
          </p:cNvPr>
          <p:cNvSpPr>
            <a:spLocks xmlns:a="http://schemas.openxmlformats.org/drawingml/2006/main" noGrp="1"/>
          </p:cNvSpPr>
          <p:nvPr/>
        </p:nvSpPr>
        <p:spPr>
          <a:xfrm xmlns:a="http://schemas.openxmlformats.org/drawingml/2006/main">
            <a:off x="4362450" y="2171700"/>
            <a:ext cx="6762750" cy="4762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025" b="0">
                <a:solidFill>
                  <a:srgbClr val="10201A"/>
                </a:solidFill>
                <a:latin typeface="Arial"/>
                <a:ea typeface="Arial"/>
                <a:cs typeface="Arial"/>
              </a:defRPr>
            </a:pPr>
            <a:r>
              <a:t>Known diagnosis and any individual clinical advice.</a:t>
            </a:r>
          </a:p>
        </p:txBody>
      </p:sp>
      <p:sp>
        <p:nvSpPr>
          <p:cNvPr id="13" name="brand-rule">
            <a:extLst xmlns:a="http://schemas.openxmlformats.org/drawingml/2006/main">
              <a:ext uri="{FF2B5EF4-FFF2-40B4-BE49-F238E27FC236}">
                <a16:creationId xmlns:a16="http://schemas.microsoft.com/office/drawing/2014/main" id="{B62ABFD5-7DCA-491F-9EEC-6D587CED7693}"/>
              </a:ext>
            </a:extLst>
          </p:cNvPr>
          <p:cNvSpPr>
            <a:spLocks xmlns:a="http://schemas.openxmlformats.org/drawingml/2006/main" noGrp="1"/>
          </p:cNvSpPr>
          <p:nvPr/>
        </p:nvSpPr>
        <p:spPr>
          <a:xfrm xmlns:a="http://schemas.openxmlformats.org/drawingml/2006/main">
            <a:off x="4362450" y="2762250"/>
            <a:ext cx="6762750" cy="19050"/>
          </a:xfrm>
          <a:prstGeom xmlns:a="http://schemas.openxmlformats.org/drawingml/2006/main" prst="rect">
            <a:avLst/>
          </a:prstGeom>
          <a:solidFill xmlns:a="http://schemas.openxmlformats.org/drawingml/2006/main">
            <a:srgbClr val="CBD7D1"/>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DA1739A8-DCF3-4D1E-B5B7-7DDFA703E1F4}"/>
              </a:ext>
            </a:extLst>
          </p:cNvPr>
          <p:cNvSpPr>
            <a:spLocks xmlns:a="http://schemas.openxmlformats.org/drawingml/2006/main" noGrp="1"/>
          </p:cNvSpPr>
          <p:nvPr/>
        </p:nvSpPr>
        <p:spPr>
          <a:xfrm xmlns:a="http://schemas.openxmlformats.org/drawingml/2006/main">
            <a:off x="4362450" y="3009900"/>
            <a:ext cx="2857500" cy="3429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800" b="1">
                <a:solidFill>
                  <a:srgbClr val="004D36"/>
                </a:solidFill>
                <a:latin typeface="Arial"/>
                <a:ea typeface="Arial"/>
                <a:cs typeface="Arial"/>
              </a:defRPr>
            </a:pPr>
            <a:r>
              <a:t>02  DESCRIBE</a:t>
            </a:r>
          </a:p>
        </p:txBody>
      </p:sp>
      <p:sp>
        <p:nvSpPr>
          <p:cNvPr id="15" name="">
            <a:extLst xmlns:a="http://schemas.openxmlformats.org/drawingml/2006/main">
              <a:ext uri="{FF2B5EF4-FFF2-40B4-BE49-F238E27FC236}">
                <a16:creationId xmlns:a16="http://schemas.microsoft.com/office/drawing/2014/main" id="{62BED6F7-265A-4942-8508-5DC626F609C9}"/>
              </a:ext>
            </a:extLst>
          </p:cNvPr>
          <p:cNvSpPr>
            <a:spLocks xmlns:a="http://schemas.openxmlformats.org/drawingml/2006/main" noGrp="1"/>
          </p:cNvSpPr>
          <p:nvPr/>
        </p:nvSpPr>
        <p:spPr>
          <a:xfrm xmlns:a="http://schemas.openxmlformats.org/drawingml/2006/main">
            <a:off x="4362450" y="3429000"/>
            <a:ext cx="6762750" cy="5905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025" b="0">
                <a:solidFill>
                  <a:srgbClr val="10201A"/>
                </a:solidFill>
                <a:latin typeface="Arial"/>
                <a:ea typeface="Arial"/>
                <a:cs typeface="Arial"/>
              </a:defRPr>
            </a:pPr>
            <a:r>
              <a:t>Triggers, colour, movements, duration, recovery and usual baseline.</a:t>
            </a:r>
          </a:p>
        </p:txBody>
      </p:sp>
      <p:sp>
        <p:nvSpPr>
          <p:cNvPr id="16" name="brand-rule">
            <a:extLst xmlns:a="http://schemas.openxmlformats.org/drawingml/2006/main">
              <a:ext uri="{FF2B5EF4-FFF2-40B4-BE49-F238E27FC236}">
                <a16:creationId xmlns:a16="http://schemas.microsoft.com/office/drawing/2014/main" id="{EA46DD20-FC84-4A38-951F-ACE19BAC918D}"/>
              </a:ext>
            </a:extLst>
          </p:cNvPr>
          <p:cNvSpPr>
            <a:spLocks xmlns:a="http://schemas.openxmlformats.org/drawingml/2006/main" noGrp="1"/>
          </p:cNvSpPr>
          <p:nvPr/>
        </p:nvSpPr>
        <p:spPr>
          <a:xfrm xmlns:a="http://schemas.openxmlformats.org/drawingml/2006/main">
            <a:off x="4362450" y="4143375"/>
            <a:ext cx="6762750" cy="19050"/>
          </a:xfrm>
          <a:prstGeom xmlns:a="http://schemas.openxmlformats.org/drawingml/2006/main" prst="rect">
            <a:avLst/>
          </a:prstGeom>
          <a:solidFill xmlns:a="http://schemas.openxmlformats.org/drawingml/2006/main">
            <a:srgbClr val="CBD7D1"/>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BC07AF09-7807-41C8-A6D8-2D2C0456006A}"/>
              </a:ext>
            </a:extLst>
          </p:cNvPr>
          <p:cNvSpPr>
            <a:spLocks xmlns:a="http://schemas.openxmlformats.org/drawingml/2006/main" noGrp="1"/>
          </p:cNvSpPr>
          <p:nvPr/>
        </p:nvSpPr>
        <p:spPr>
          <a:xfrm xmlns:a="http://schemas.openxmlformats.org/drawingml/2006/main">
            <a:off x="4362450" y="4391025"/>
            <a:ext cx="2857500" cy="3429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800" b="1">
                <a:solidFill>
                  <a:srgbClr val="004D36"/>
                </a:solidFill>
                <a:latin typeface="Arial"/>
                <a:ea typeface="Arial"/>
                <a:cs typeface="Arial"/>
              </a:defRPr>
            </a:pPr>
            <a:r>
              <a:t>03  AGREE</a:t>
            </a:r>
          </a:p>
        </p:txBody>
      </p:sp>
      <p:sp>
        <p:nvSpPr>
          <p:cNvPr id="18" name="">
            <a:extLst xmlns:a="http://schemas.openxmlformats.org/drawingml/2006/main">
              <a:ext uri="{FF2B5EF4-FFF2-40B4-BE49-F238E27FC236}">
                <a16:creationId xmlns:a16="http://schemas.microsoft.com/office/drawing/2014/main" id="{7C4E038C-9E90-4A40-8E45-E764BD2D7108}"/>
              </a:ext>
            </a:extLst>
          </p:cNvPr>
          <p:cNvSpPr>
            <a:spLocks xmlns:a="http://schemas.openxmlformats.org/drawingml/2006/main" noGrp="1"/>
          </p:cNvSpPr>
          <p:nvPr/>
        </p:nvSpPr>
        <p:spPr>
          <a:xfrm xmlns:a="http://schemas.openxmlformats.org/drawingml/2006/main">
            <a:off x="4362450" y="4810125"/>
            <a:ext cx="6762750" cy="5905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025" b="0">
                <a:solidFill>
                  <a:srgbClr val="10201A"/>
                </a:solidFill>
                <a:latin typeface="Arial"/>
                <a:ea typeface="Arial"/>
                <a:cs typeface="Arial"/>
              </a:defRPr>
            </a:pPr>
            <a:r>
              <a:t>Staff actions, 999 criteria, parent contact and collection arrangements.</a:t>
            </a:r>
          </a:p>
        </p:txBody>
      </p:sp>
      <p:sp>
        <p:nvSpPr>
          <p:cNvPr id="19" name="brand-rule">
            <a:extLst xmlns:a="http://schemas.openxmlformats.org/drawingml/2006/main">
              <a:ext uri="{FF2B5EF4-FFF2-40B4-BE49-F238E27FC236}">
                <a16:creationId xmlns:a16="http://schemas.microsoft.com/office/drawing/2014/main" id="{4258CCBF-FF6E-405B-8243-199354906307}"/>
              </a:ext>
            </a:extLst>
          </p:cNvPr>
          <p:cNvSpPr>
            <a:spLocks xmlns:a="http://schemas.openxmlformats.org/drawingml/2006/main" noGrp="1"/>
          </p:cNvSpPr>
          <p:nvPr/>
        </p:nvSpPr>
        <p:spPr>
          <a:xfrm xmlns:a="http://schemas.openxmlformats.org/drawingml/2006/main">
            <a:off x="4362450" y="5524500"/>
            <a:ext cx="6762750" cy="19050"/>
          </a:xfrm>
          <a:prstGeom xmlns:a="http://schemas.openxmlformats.org/drawingml/2006/main" prst="rect">
            <a:avLst/>
          </a:prstGeom>
          <a:solidFill xmlns:a="http://schemas.openxmlformats.org/drawingml/2006/main">
            <a:srgbClr val="CBD7D1"/>
          </a:solidFill>
          <a:ln xmlns:a="http://schemas.openxmlformats.org/drawingml/2006/main" w="0">
            <a:noFill/>
            <a:prstDash val="solid"/>
          </a:ln>
        </p:spPr>
      </p:sp>
      <p:sp>
        <p:nvSpPr>
          <p:cNvPr id="20" name="">
            <a:extLst xmlns:a="http://schemas.openxmlformats.org/drawingml/2006/main">
              <a:ext uri="{FF2B5EF4-FFF2-40B4-BE49-F238E27FC236}">
                <a16:creationId xmlns:a16="http://schemas.microsoft.com/office/drawing/2014/main" id="{F4562714-45C3-489F-A5F8-9786ADC7DB24}"/>
              </a:ext>
            </a:extLst>
          </p:cNvPr>
          <p:cNvSpPr>
            <a:spLocks xmlns:a="http://schemas.openxmlformats.org/drawingml/2006/main" noGrp="1"/>
          </p:cNvSpPr>
          <p:nvPr/>
        </p:nvSpPr>
        <p:spPr>
          <a:xfrm xmlns:a="http://schemas.openxmlformats.org/drawingml/2006/main">
            <a:off x="4362450" y="5715000"/>
            <a:ext cx="3429000" cy="3429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800" b="1">
                <a:solidFill>
                  <a:srgbClr val="004D36"/>
                </a:solidFill>
                <a:latin typeface="Arial"/>
                <a:ea typeface="Arial"/>
                <a:cs typeface="Arial"/>
              </a:defRPr>
            </a:pPr>
            <a:r>
              <a:t>04  BRIEF &amp; REVIEW</a:t>
            </a:r>
          </a:p>
        </p:txBody>
      </p:sp>
      <p:sp>
        <p:nvSpPr>
          <p:cNvPr id="21" name="">
            <a:extLst xmlns:a="http://schemas.openxmlformats.org/drawingml/2006/main">
              <a:ext uri="{FF2B5EF4-FFF2-40B4-BE49-F238E27FC236}">
                <a16:creationId xmlns:a16="http://schemas.microsoft.com/office/drawing/2014/main" id="{1874B055-FFED-428D-873A-4A55E5BE667E}"/>
              </a:ext>
            </a:extLst>
          </p:cNvPr>
          <p:cNvSpPr>
            <a:spLocks xmlns:a="http://schemas.openxmlformats.org/drawingml/2006/main" noGrp="1"/>
          </p:cNvSpPr>
          <p:nvPr/>
        </p:nvSpPr>
        <p:spPr>
          <a:xfrm xmlns:a="http://schemas.openxmlformats.org/drawingml/2006/main">
            <a:off x="7715250" y="5676900"/>
            <a:ext cx="3714750" cy="5524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0201A"/>
                </a:solidFill>
                <a:latin typeface="Arial"/>
                <a:ea typeface="Arial"/>
                <a:cs typeface="Arial"/>
              </a:defRPr>
            </a:pPr>
            <a:r>
              <a:t>Share with relevant staff and update when the pattern or advice changes.</a:t>
            </a:r>
          </a:p>
        </p:txBody>
      </p:sp>
    </p:spTree>
    <p:extLst>
      <p:ext uri="{BB962C8B-B14F-4D97-AF65-F5344CB8AC3E}">
        <p14:creationId xmlns:p14="http://schemas.microsoft.com/office/powerpoint/2010/main" val="1591716997"/>
      </p:ext>
    </p:extLst>
  </p:cSld>
</p:sld>
</file>

<file path=ppt/slides/slide4.xml><?xml version="1.0" encoding="utf-8"?>
<p:sld xmlns:p="http://schemas.openxmlformats.org/presentationml/2006/main">
  <p:cSld>
    <p:bg>
      <p:bgPr>
        <a:solidFill xmlns:a="http://schemas.openxmlformats.org/drawingml/2006/main">
          <a:srgbClr val="FFFDF4"/>
        </a:solidFill>
      </p:bgPr>
    </p:bg>
    <p:spTree>
      <p:nvGrpSpPr>
        <p:cNvPr id="1" name=""/>
        <p:cNvGrpSpPr/>
        <p:nvPr/>
      </p:nvGrpSpPr>
      <p:grpSpPr>
        <a:xfrm xmlns:a="http://schemas.openxmlformats.org/drawingml/2006/main"/>
      </p:grpSpPr>
      <p:sp>
        <p:nvSpPr>
          <p:cNvPr id="26" name="">
            <a:extLst xmlns:a="http://schemas.openxmlformats.org/drawingml/2006/main">
              <a:ext uri="{FF2B5EF4-FFF2-40B4-BE49-F238E27FC236}">
                <a16:creationId xmlns:a16="http://schemas.microsoft.com/office/drawing/2014/main" id="{6E2CBA27-21A1-44F9-82A1-BB4F2DF37CBE}"/>
              </a:ext>
            </a:extLst>
          </p:cNvPr>
          <p:cNvSpPr>
            <a:spLocks xmlns:a="http://schemas.openxmlformats.org/drawingml/2006/main" noGrp="1"/>
          </p:cNvSpPr>
          <p:nvPr/>
        </p:nvSpPr>
        <p:spPr>
          <a:xfrm xmlns:a="http://schemas.openxmlformats.org/drawingml/2006/main">
            <a:off x="457200" y="228600"/>
            <a:ext cx="3333750" cy="238125"/>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350" b="1">
                <a:solidFill>
                  <a:srgbClr val="004D36"/>
                </a:solidFill>
                <a:latin typeface="Arial"/>
                <a:ea typeface="Arial"/>
                <a:cs typeface="Arial"/>
              </a:defRPr>
            </a:pPr>
            <a:r>
              <a:t>FIRST AID GARAGE</a:t>
            </a:r>
          </a:p>
        </p:txBody>
      </p:sp>
      <p:sp>
        <p:nvSpPr>
          <p:cNvPr id="2" name="slide-4-title">
            <a:extLst xmlns:a="http://schemas.openxmlformats.org/drawingml/2006/main">
              <a:ext uri="{FF2B5EF4-FFF2-40B4-BE49-F238E27FC236}">
                <a16:creationId xmlns:a16="http://schemas.microsoft.com/office/drawing/2014/main" id="{6B249C35-ABE8-4C2D-B5B6-2C5EEA430113}"/>
              </a:ext>
            </a:extLst>
          </p:cNvPr>
          <p:cNvSpPr>
            <a:spLocks xmlns:a="http://schemas.openxmlformats.org/drawingml/2006/main" noGrp="1"/>
          </p:cNvSpPr>
          <p:nvPr/>
        </p:nvSpPr>
        <p:spPr>
          <a:xfrm xmlns:a="http://schemas.openxmlformats.org/drawingml/2006/main">
            <a:off x="457200" y="590550"/>
            <a:ext cx="9810750" cy="5905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3600" b="1">
                <a:solidFill>
                  <a:srgbClr val="004D36"/>
                </a:solidFill>
                <a:latin typeface="Arial"/>
                <a:ea typeface="Arial"/>
                <a:cs typeface="Arial"/>
              </a:defRPr>
            </a:pPr>
            <a:r>
              <a:t>During a typical spell: protect and observe</a:t>
            </a:r>
          </a:p>
        </p:txBody>
      </p:sp>
      <p:sp>
        <p:nvSpPr>
          <p:cNvPr id="3" name="brand-rule">
            <a:extLst xmlns:a="http://schemas.openxmlformats.org/drawingml/2006/main">
              <a:ext uri="{FF2B5EF4-FFF2-40B4-BE49-F238E27FC236}">
                <a16:creationId xmlns:a16="http://schemas.microsoft.com/office/drawing/2014/main" id="{E496681B-EEB7-493C-B86F-4B1BD91C7AAE}"/>
              </a:ext>
            </a:extLst>
          </p:cNvPr>
          <p:cNvSpPr>
            <a:spLocks xmlns:a="http://schemas.openxmlformats.org/drawingml/2006/main" noGrp="1"/>
          </p:cNvSpPr>
          <p:nvPr/>
        </p:nvSpPr>
        <p:spPr>
          <a:xfrm xmlns:a="http://schemas.openxmlformats.org/drawingml/2006/main">
            <a:off x="457200" y="1257300"/>
            <a:ext cx="10191750" cy="57150"/>
          </a:xfrm>
          <a:prstGeom xmlns:a="http://schemas.openxmlformats.org/drawingml/2006/main" prst="rect">
            <a:avLst/>
          </a:prstGeom>
          <a:solidFill xmlns:a="http://schemas.openxmlformats.org/drawingml/2006/main">
            <a:srgbClr val="FFC800"/>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1A74C006-7144-420F-9B67-96BD0F027F25}"/>
              </a:ext>
            </a:extLst>
          </p:cNvPr>
          <p:cNvSpPr>
            <a:spLocks xmlns:a="http://schemas.openxmlformats.org/drawingml/2006/main" noGrp="1"/>
          </p:cNvSpPr>
          <p:nvPr/>
        </p:nvSpPr>
        <p:spPr>
          <a:xfrm xmlns:a="http://schemas.openxmlformats.org/drawingml/2006/main">
            <a:off x="457200" y="6457950"/>
            <a:ext cx="2857500" cy="1905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0">
                <a:solidFill>
                  <a:srgbClr val="4B5D55"/>
                </a:solidFill>
                <a:latin typeface="Arial"/>
                <a:ea typeface="Arial"/>
                <a:cs typeface="Arial"/>
              </a:defRPr>
            </a:pPr>
            <a:r>
              <a:t>www.firstaidgarage.co.uk</a:t>
            </a:r>
          </a:p>
        </p:txBody>
      </p:sp>
      <p:sp>
        <p:nvSpPr>
          <p:cNvPr id="5" name="">
            <a:extLst xmlns:a="http://schemas.openxmlformats.org/drawingml/2006/main">
              <a:ext uri="{FF2B5EF4-FFF2-40B4-BE49-F238E27FC236}">
                <a16:creationId xmlns:a16="http://schemas.microsoft.com/office/drawing/2014/main" id="{ED667D18-DD0A-4471-A30E-9ECB7820BBAD}"/>
              </a:ext>
            </a:extLst>
          </p:cNvPr>
          <p:cNvSpPr>
            <a:spLocks xmlns:a="http://schemas.openxmlformats.org/drawingml/2006/main" noGrp="1"/>
          </p:cNvSpPr>
          <p:nvPr/>
        </p:nvSpPr>
        <p:spPr>
          <a:xfrm xmlns:a="http://schemas.openxmlformats.org/drawingml/2006/main">
            <a:off x="11182350" y="6448425"/>
            <a:ext cx="476250" cy="1905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r">
              <a:defRPr sz="1050" b="0">
                <a:solidFill>
                  <a:srgbClr val="4B5D55"/>
                </a:solidFill>
                <a:latin typeface="Arial"/>
                <a:ea typeface="Arial"/>
                <a:cs typeface="Arial"/>
              </a:defRPr>
            </a:pPr>
            <a:r>
              <a:t>4</a:t>
            </a:r>
          </a:p>
        </p:txBody>
      </p:sp>
      <p:sp>
        <p:nvSpPr>
          <p:cNvPr id="6" name="">
            <a:extLst xmlns:a="http://schemas.openxmlformats.org/drawingml/2006/main">
              <a:ext uri="{FF2B5EF4-FFF2-40B4-BE49-F238E27FC236}">
                <a16:creationId xmlns:a16="http://schemas.microsoft.com/office/drawing/2014/main" id="{3BEE40F0-C440-46C9-98CB-ADA9028BF3AE}"/>
              </a:ext>
            </a:extLst>
          </p:cNvPr>
          <p:cNvSpPr>
            <a:spLocks xmlns:a="http://schemas.openxmlformats.org/drawingml/2006/main" noGrp="1"/>
          </p:cNvSpPr>
          <p:nvPr/>
        </p:nvSpPr>
        <p:spPr>
          <a:xfrm xmlns:a="http://schemas.openxmlformats.org/drawingml/2006/main">
            <a:off x="3524250" y="6457950"/>
            <a:ext cx="6953250" cy="1905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r">
              <a:defRPr sz="900" b="0">
                <a:solidFill>
                  <a:srgbClr val="4B5D55"/>
                </a:solidFill>
                <a:latin typeface="Arial"/>
                <a:ea typeface="Arial"/>
                <a:cs typeface="Arial"/>
              </a:defRPr>
            </a:pPr>
            <a:r>
              <a:t>Source: NHS — Breath-holding in babies and children</a:t>
            </a:r>
          </a:p>
        </p:txBody>
      </p:sp>
      <p:pic>
        <p:nvPicPr>
          <p:cNvPr id="32" name=""/>
          <p:cNvPicPr>
            <a:picLocks xmlns:a="http://schemas.openxmlformats.org/drawingml/2006/main" noChangeAspect="1"/>
          </p:cNvPicPr>
          <p:nvPr/>
        </p:nvPicPr>
        <p:blipFill>
          <a:blip xmlns:r="http://schemas.openxmlformats.org/officeDocument/2006/relationships" xmlns:a="http://schemas.openxmlformats.org/drawingml/2006/main" r:embed="Re082df9b61164f3d"/>
          <a:srcRect xmlns:a="http://schemas.openxmlformats.org/drawingml/2006/main" l="0" t="109" r="0" b="109"/>
          <a:stretch xmlns:a="http://schemas.openxmlformats.org/drawingml/2006/main">
            <a:fillRect l="0" t="0" r="0" b="0"/>
          </a:stretch>
        </p:blipFill>
        <p:spPr>
          <a:xfrm xmlns:a="http://schemas.openxmlformats.org/drawingml/2006/main">
            <a:off x="10915650" y="209550"/>
            <a:ext cx="781050" cy="781050"/>
          </a:xfrm>
          <a:prstGeom xmlns:a="http://schemas.openxmlformats.org/drawingml/2006/main" prst="ellipse">
            <a:avLst/>
          </a:prstGeom>
        </p:spPr>
      </p:pic>
      <p:sp>
        <p:nvSpPr>
          <p:cNvPr id="8" name="step-rail">
            <a:extLst xmlns:a="http://schemas.openxmlformats.org/drawingml/2006/main">
              <a:ext uri="{FF2B5EF4-FFF2-40B4-BE49-F238E27FC236}">
                <a16:creationId xmlns:a16="http://schemas.microsoft.com/office/drawing/2014/main" id="{5B5A4513-69E4-4982-8FEC-48D997F5E1D7}"/>
              </a:ext>
            </a:extLst>
          </p:cNvPr>
          <p:cNvSpPr>
            <a:spLocks xmlns:a="http://schemas.openxmlformats.org/drawingml/2006/main" noGrp="1"/>
          </p:cNvSpPr>
          <p:nvPr/>
        </p:nvSpPr>
        <p:spPr>
          <a:xfrm xmlns:a="http://schemas.openxmlformats.org/drawingml/2006/main">
            <a:off x="457200" y="1657350"/>
            <a:ext cx="1428750" cy="4286250"/>
          </a:xfrm>
          <a:prstGeom xmlns:a="http://schemas.openxmlformats.org/drawingml/2006/main" prst="rect">
            <a:avLst/>
          </a:prstGeom>
          <a:solidFill xmlns:a="http://schemas.openxmlformats.org/drawingml/2006/main">
            <a:srgbClr val="004D36"/>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A6B53A2E-455A-41AB-8907-C57479CE7882}"/>
              </a:ext>
            </a:extLst>
          </p:cNvPr>
          <p:cNvSpPr>
            <a:spLocks xmlns:a="http://schemas.openxmlformats.org/drawingml/2006/main" noGrp="1"/>
          </p:cNvSpPr>
          <p:nvPr/>
        </p:nvSpPr>
        <p:spPr>
          <a:xfrm xmlns:a="http://schemas.openxmlformats.org/drawingml/2006/main">
            <a:off x="781050" y="1857375"/>
            <a:ext cx="857250" cy="6667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ctr">
              <a:defRPr sz="4125" b="1">
                <a:solidFill>
                  <a:srgbClr val="FFC800"/>
                </a:solidFill>
                <a:latin typeface="Arial"/>
                <a:ea typeface="Arial"/>
                <a:cs typeface="Arial"/>
              </a:defRPr>
            </a:pPr>
            <a:r>
              <a:t>01</a:t>
            </a:r>
          </a:p>
        </p:txBody>
      </p:sp>
      <p:sp>
        <p:nvSpPr>
          <p:cNvPr id="10" name="">
            <a:extLst xmlns:a="http://schemas.openxmlformats.org/drawingml/2006/main">
              <a:ext uri="{FF2B5EF4-FFF2-40B4-BE49-F238E27FC236}">
                <a16:creationId xmlns:a16="http://schemas.microsoft.com/office/drawing/2014/main" id="{06D46078-23A1-43D1-BDFD-3A55DF5C83A3}"/>
              </a:ext>
            </a:extLst>
          </p:cNvPr>
          <p:cNvSpPr>
            <a:spLocks xmlns:a="http://schemas.openxmlformats.org/drawingml/2006/main" noGrp="1"/>
          </p:cNvSpPr>
          <p:nvPr/>
        </p:nvSpPr>
        <p:spPr>
          <a:xfrm xmlns:a="http://schemas.openxmlformats.org/drawingml/2006/main">
            <a:off x="781050" y="2857500"/>
            <a:ext cx="857250" cy="6667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ctr">
              <a:defRPr sz="4125" b="1">
                <a:solidFill>
                  <a:srgbClr val="FFC800"/>
                </a:solidFill>
                <a:latin typeface="Arial"/>
                <a:ea typeface="Arial"/>
                <a:cs typeface="Arial"/>
              </a:defRPr>
            </a:pPr>
            <a:r>
              <a:t>02</a:t>
            </a:r>
          </a:p>
        </p:txBody>
      </p:sp>
      <p:sp>
        <p:nvSpPr>
          <p:cNvPr id="11" name="">
            <a:extLst xmlns:a="http://schemas.openxmlformats.org/drawingml/2006/main">
              <a:ext uri="{FF2B5EF4-FFF2-40B4-BE49-F238E27FC236}">
                <a16:creationId xmlns:a16="http://schemas.microsoft.com/office/drawing/2014/main" id="{FAE9C21D-CFF6-4535-9F9A-55F681D3820E}"/>
              </a:ext>
            </a:extLst>
          </p:cNvPr>
          <p:cNvSpPr>
            <a:spLocks xmlns:a="http://schemas.openxmlformats.org/drawingml/2006/main" noGrp="1"/>
          </p:cNvSpPr>
          <p:nvPr/>
        </p:nvSpPr>
        <p:spPr>
          <a:xfrm xmlns:a="http://schemas.openxmlformats.org/drawingml/2006/main">
            <a:off x="781050" y="3857625"/>
            <a:ext cx="857250" cy="6667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ctr">
              <a:defRPr sz="4125" b="1">
                <a:solidFill>
                  <a:srgbClr val="FFC800"/>
                </a:solidFill>
                <a:latin typeface="Arial"/>
                <a:ea typeface="Arial"/>
                <a:cs typeface="Arial"/>
              </a:defRPr>
            </a:pPr>
            <a:r>
              <a:t>03</a:t>
            </a:r>
          </a:p>
        </p:txBody>
      </p:sp>
      <p:sp>
        <p:nvSpPr>
          <p:cNvPr id="12" name="">
            <a:extLst xmlns:a="http://schemas.openxmlformats.org/drawingml/2006/main">
              <a:ext uri="{FF2B5EF4-FFF2-40B4-BE49-F238E27FC236}">
                <a16:creationId xmlns:a16="http://schemas.microsoft.com/office/drawing/2014/main" id="{7DF8289C-83C1-4482-823E-9F0B7B01BE68}"/>
              </a:ext>
            </a:extLst>
          </p:cNvPr>
          <p:cNvSpPr>
            <a:spLocks xmlns:a="http://schemas.openxmlformats.org/drawingml/2006/main" noGrp="1"/>
          </p:cNvSpPr>
          <p:nvPr/>
        </p:nvSpPr>
        <p:spPr>
          <a:xfrm xmlns:a="http://schemas.openxmlformats.org/drawingml/2006/main">
            <a:off x="781050" y="4857750"/>
            <a:ext cx="857250" cy="6667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ctr">
              <a:defRPr sz="4125" b="1">
                <a:solidFill>
                  <a:srgbClr val="FFC800"/>
                </a:solidFill>
                <a:latin typeface="Arial"/>
                <a:ea typeface="Arial"/>
                <a:cs typeface="Arial"/>
              </a:defRPr>
            </a:pPr>
            <a:r>
              <a:t>04</a:t>
            </a:r>
          </a:p>
        </p:txBody>
      </p:sp>
      <p:sp>
        <p:nvSpPr>
          <p:cNvPr id="13" name="">
            <a:extLst xmlns:a="http://schemas.openxmlformats.org/drawingml/2006/main">
              <a:ext uri="{FF2B5EF4-FFF2-40B4-BE49-F238E27FC236}">
                <a16:creationId xmlns:a16="http://schemas.microsoft.com/office/drawing/2014/main" id="{73D12D96-A6ED-4CD4-BC7C-2ED431C7F899}"/>
              </a:ext>
            </a:extLst>
          </p:cNvPr>
          <p:cNvSpPr>
            <a:spLocks xmlns:a="http://schemas.openxmlformats.org/drawingml/2006/main" noGrp="1"/>
          </p:cNvSpPr>
          <p:nvPr/>
        </p:nvSpPr>
        <p:spPr>
          <a:xfrm xmlns:a="http://schemas.openxmlformats.org/drawingml/2006/main">
            <a:off x="2305050" y="1857375"/>
            <a:ext cx="4095750" cy="3619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100" b="1">
                <a:solidFill>
                  <a:srgbClr val="004D36"/>
                </a:solidFill>
                <a:latin typeface="Arial"/>
                <a:ea typeface="Arial"/>
                <a:cs typeface="Arial"/>
              </a:defRPr>
            </a:pPr>
            <a:r>
              <a:t>STAY CALM &amp; TIME IT</a:t>
            </a:r>
          </a:p>
        </p:txBody>
      </p:sp>
      <p:sp>
        <p:nvSpPr>
          <p:cNvPr id="14" name="">
            <a:extLst xmlns:a="http://schemas.openxmlformats.org/drawingml/2006/main">
              <a:ext uri="{FF2B5EF4-FFF2-40B4-BE49-F238E27FC236}">
                <a16:creationId xmlns:a16="http://schemas.microsoft.com/office/drawing/2014/main" id="{300446EE-D24F-4CBC-9785-BD8AC1F00F06}"/>
              </a:ext>
            </a:extLst>
          </p:cNvPr>
          <p:cNvSpPr>
            <a:spLocks xmlns:a="http://schemas.openxmlformats.org/drawingml/2006/main" noGrp="1"/>
          </p:cNvSpPr>
          <p:nvPr/>
        </p:nvSpPr>
        <p:spPr>
          <a:xfrm xmlns:a="http://schemas.openxmlformats.org/drawingml/2006/main">
            <a:off x="6953250" y="1857375"/>
            <a:ext cx="4095750" cy="3619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025" b="0">
                <a:solidFill>
                  <a:srgbClr val="10201A"/>
                </a:solidFill>
                <a:latin typeface="Arial"/>
                <a:ea typeface="Arial"/>
                <a:cs typeface="Arial"/>
              </a:defRPr>
            </a:pPr>
            <a:r>
              <a:t>Note when the episode begins.</a:t>
            </a:r>
          </a:p>
        </p:txBody>
      </p:sp>
      <p:sp>
        <p:nvSpPr>
          <p:cNvPr id="15" name="brand-rule">
            <a:extLst xmlns:a="http://schemas.openxmlformats.org/drawingml/2006/main">
              <a:ext uri="{FF2B5EF4-FFF2-40B4-BE49-F238E27FC236}">
                <a16:creationId xmlns:a16="http://schemas.microsoft.com/office/drawing/2014/main" id="{C6B63641-9B59-4C24-9829-047CEAB734DC}"/>
              </a:ext>
            </a:extLst>
          </p:cNvPr>
          <p:cNvSpPr>
            <a:spLocks xmlns:a="http://schemas.openxmlformats.org/drawingml/2006/main" noGrp="1"/>
          </p:cNvSpPr>
          <p:nvPr/>
        </p:nvSpPr>
        <p:spPr>
          <a:xfrm xmlns:a="http://schemas.openxmlformats.org/drawingml/2006/main">
            <a:off x="2305050" y="2571750"/>
            <a:ext cx="8763000" cy="19050"/>
          </a:xfrm>
          <a:prstGeom xmlns:a="http://schemas.openxmlformats.org/drawingml/2006/main" prst="rect">
            <a:avLst/>
          </a:prstGeom>
          <a:solidFill xmlns:a="http://schemas.openxmlformats.org/drawingml/2006/main">
            <a:srgbClr val="CBD7D1"/>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2E6EDC23-97B7-4B07-B0AF-6AA627B3BEFE}"/>
              </a:ext>
            </a:extLst>
          </p:cNvPr>
          <p:cNvSpPr>
            <a:spLocks xmlns:a="http://schemas.openxmlformats.org/drawingml/2006/main" noGrp="1"/>
          </p:cNvSpPr>
          <p:nvPr/>
        </p:nvSpPr>
        <p:spPr>
          <a:xfrm xmlns:a="http://schemas.openxmlformats.org/drawingml/2006/main">
            <a:off x="2305050" y="2857500"/>
            <a:ext cx="4286250" cy="619125"/>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100" b="1">
                <a:solidFill>
                  <a:srgbClr val="004D36"/>
                </a:solidFill>
                <a:latin typeface="Arial"/>
                <a:ea typeface="Arial"/>
                <a:cs typeface="Arial"/>
              </a:defRPr>
            </a:pPr>
            <a:r>
              <a:t>LIE THE CHILD ON THEIR SIDE</a:t>
            </a:r>
          </a:p>
        </p:txBody>
      </p:sp>
      <p:sp>
        <p:nvSpPr>
          <p:cNvPr id="17" name="">
            <a:extLst xmlns:a="http://schemas.openxmlformats.org/drawingml/2006/main">
              <a:ext uri="{FF2B5EF4-FFF2-40B4-BE49-F238E27FC236}">
                <a16:creationId xmlns:a16="http://schemas.microsoft.com/office/drawing/2014/main" id="{85840CC0-F3F0-40FE-8439-284BD8E52EB9}"/>
              </a:ext>
            </a:extLst>
          </p:cNvPr>
          <p:cNvSpPr>
            <a:spLocks xmlns:a="http://schemas.openxmlformats.org/drawingml/2006/main" noGrp="1"/>
          </p:cNvSpPr>
          <p:nvPr/>
        </p:nvSpPr>
        <p:spPr>
          <a:xfrm xmlns:a="http://schemas.openxmlformats.org/drawingml/2006/main">
            <a:off x="6953250" y="2857500"/>
            <a:ext cx="4095750" cy="3619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025" b="0">
                <a:solidFill>
                  <a:srgbClr val="10201A"/>
                </a:solidFill>
                <a:latin typeface="Arial"/>
                <a:ea typeface="Arial"/>
                <a:cs typeface="Arial"/>
              </a:defRPr>
            </a:pPr>
            <a:r>
              <a:t>Do not pick them up.</a:t>
            </a:r>
          </a:p>
        </p:txBody>
      </p:sp>
      <p:sp>
        <p:nvSpPr>
          <p:cNvPr id="18" name="brand-rule">
            <a:extLst xmlns:a="http://schemas.openxmlformats.org/drawingml/2006/main">
              <a:ext uri="{FF2B5EF4-FFF2-40B4-BE49-F238E27FC236}">
                <a16:creationId xmlns:a16="http://schemas.microsoft.com/office/drawing/2014/main" id="{CD0E7914-9BF7-4A11-A982-7C2406DED7D9}"/>
              </a:ext>
            </a:extLst>
          </p:cNvPr>
          <p:cNvSpPr>
            <a:spLocks xmlns:a="http://schemas.openxmlformats.org/drawingml/2006/main" noGrp="1"/>
          </p:cNvSpPr>
          <p:nvPr/>
        </p:nvSpPr>
        <p:spPr>
          <a:xfrm xmlns:a="http://schemas.openxmlformats.org/drawingml/2006/main">
            <a:off x="2305050" y="3571875"/>
            <a:ext cx="8763000" cy="19050"/>
          </a:xfrm>
          <a:prstGeom xmlns:a="http://schemas.openxmlformats.org/drawingml/2006/main" prst="rect">
            <a:avLst/>
          </a:prstGeom>
          <a:solidFill xmlns:a="http://schemas.openxmlformats.org/drawingml/2006/main">
            <a:srgbClr val="CBD7D1"/>
          </a:solidFill>
          <a:ln xmlns:a="http://schemas.openxmlformats.org/drawingml/2006/main" w="0">
            <a:noFill/>
            <a:prstDash val="solid"/>
          </a:ln>
        </p:spPr>
      </p:sp>
      <p:sp>
        <p:nvSpPr>
          <p:cNvPr id="19" name="">
            <a:extLst xmlns:a="http://schemas.openxmlformats.org/drawingml/2006/main">
              <a:ext uri="{FF2B5EF4-FFF2-40B4-BE49-F238E27FC236}">
                <a16:creationId xmlns:a16="http://schemas.microsoft.com/office/drawing/2014/main" id="{9F1F6EEC-ADA1-4947-B5CC-3C35F834623F}"/>
              </a:ext>
            </a:extLst>
          </p:cNvPr>
          <p:cNvSpPr>
            <a:spLocks xmlns:a="http://schemas.openxmlformats.org/drawingml/2006/main" noGrp="1"/>
          </p:cNvSpPr>
          <p:nvPr/>
        </p:nvSpPr>
        <p:spPr>
          <a:xfrm xmlns:a="http://schemas.openxmlformats.org/drawingml/2006/main">
            <a:off x="2305050" y="3857625"/>
            <a:ext cx="4095750" cy="3619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100" b="1">
                <a:solidFill>
                  <a:srgbClr val="004D36"/>
                </a:solidFill>
                <a:latin typeface="Arial"/>
                <a:ea typeface="Arial"/>
                <a:cs typeface="Arial"/>
              </a:defRPr>
            </a:pPr>
            <a:r>
              <a:t>PROTECT FROM INJURY</a:t>
            </a:r>
          </a:p>
        </p:txBody>
      </p:sp>
      <p:sp>
        <p:nvSpPr>
          <p:cNvPr id="20" name="">
            <a:extLst xmlns:a="http://schemas.openxmlformats.org/drawingml/2006/main">
              <a:ext uri="{FF2B5EF4-FFF2-40B4-BE49-F238E27FC236}">
                <a16:creationId xmlns:a16="http://schemas.microsoft.com/office/drawing/2014/main" id="{C88A8945-CA2C-4FA4-A263-E4DCF07EAB8F}"/>
              </a:ext>
            </a:extLst>
          </p:cNvPr>
          <p:cNvSpPr>
            <a:spLocks xmlns:a="http://schemas.openxmlformats.org/drawingml/2006/main" noGrp="1"/>
          </p:cNvSpPr>
          <p:nvPr/>
        </p:nvSpPr>
        <p:spPr>
          <a:xfrm xmlns:a="http://schemas.openxmlformats.org/drawingml/2006/main">
            <a:off x="6953250" y="3857625"/>
            <a:ext cx="4095750" cy="6096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025" b="0">
                <a:solidFill>
                  <a:srgbClr val="10201A"/>
                </a:solidFill>
                <a:latin typeface="Arial"/>
                <a:ea typeface="Arial"/>
                <a:cs typeface="Arial"/>
              </a:defRPr>
            </a:pPr>
            <a:r>
              <a:t>Clear nearby objects; protect the head and limbs.</a:t>
            </a:r>
          </a:p>
        </p:txBody>
      </p:sp>
      <p:sp>
        <p:nvSpPr>
          <p:cNvPr id="21" name="brand-rule">
            <a:extLst xmlns:a="http://schemas.openxmlformats.org/drawingml/2006/main">
              <a:ext uri="{FF2B5EF4-FFF2-40B4-BE49-F238E27FC236}">
                <a16:creationId xmlns:a16="http://schemas.microsoft.com/office/drawing/2014/main" id="{288FDAF1-558B-4B55-A6FF-1C369F072E88}"/>
              </a:ext>
            </a:extLst>
          </p:cNvPr>
          <p:cNvSpPr>
            <a:spLocks xmlns:a="http://schemas.openxmlformats.org/drawingml/2006/main" noGrp="1"/>
          </p:cNvSpPr>
          <p:nvPr/>
        </p:nvSpPr>
        <p:spPr>
          <a:xfrm xmlns:a="http://schemas.openxmlformats.org/drawingml/2006/main">
            <a:off x="2305050" y="4572000"/>
            <a:ext cx="8763000" cy="19050"/>
          </a:xfrm>
          <a:prstGeom xmlns:a="http://schemas.openxmlformats.org/drawingml/2006/main" prst="rect">
            <a:avLst/>
          </a:prstGeom>
          <a:solidFill xmlns:a="http://schemas.openxmlformats.org/drawingml/2006/main">
            <a:srgbClr val="CBD7D1"/>
          </a:solidFill>
          <a:ln xmlns:a="http://schemas.openxmlformats.org/drawingml/2006/main" w="0">
            <a:noFill/>
            <a:prstDash val="solid"/>
          </a:ln>
        </p:spPr>
      </p:sp>
      <p:sp>
        <p:nvSpPr>
          <p:cNvPr id="22" name="">
            <a:extLst xmlns:a="http://schemas.openxmlformats.org/drawingml/2006/main">
              <a:ext uri="{FF2B5EF4-FFF2-40B4-BE49-F238E27FC236}">
                <a16:creationId xmlns:a16="http://schemas.microsoft.com/office/drawing/2014/main" id="{BE0A08DA-AB8E-418E-9F36-6629288117E9}"/>
              </a:ext>
            </a:extLst>
          </p:cNvPr>
          <p:cNvSpPr>
            <a:spLocks xmlns:a="http://schemas.openxmlformats.org/drawingml/2006/main" noGrp="1"/>
          </p:cNvSpPr>
          <p:nvPr/>
        </p:nvSpPr>
        <p:spPr>
          <a:xfrm xmlns:a="http://schemas.openxmlformats.org/drawingml/2006/main">
            <a:off x="2305050" y="4857750"/>
            <a:ext cx="4095750" cy="3619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100" b="1">
                <a:solidFill>
                  <a:srgbClr val="004D36"/>
                </a:solidFill>
                <a:latin typeface="Arial"/>
                <a:ea typeface="Arial"/>
                <a:cs typeface="Arial"/>
              </a:defRPr>
            </a:pPr>
            <a:r>
              <a:t>STAY &amp; OBSERVE</a:t>
            </a:r>
          </a:p>
        </p:txBody>
      </p:sp>
      <p:sp>
        <p:nvSpPr>
          <p:cNvPr id="23" name="">
            <a:extLst xmlns:a="http://schemas.openxmlformats.org/drawingml/2006/main">
              <a:ext uri="{FF2B5EF4-FFF2-40B4-BE49-F238E27FC236}">
                <a16:creationId xmlns:a16="http://schemas.microsoft.com/office/drawing/2014/main" id="{76F6739F-D795-40C0-970C-43F03D3A6D27}"/>
              </a:ext>
            </a:extLst>
          </p:cNvPr>
          <p:cNvSpPr>
            <a:spLocks xmlns:a="http://schemas.openxmlformats.org/drawingml/2006/main" noGrp="1"/>
          </p:cNvSpPr>
          <p:nvPr/>
        </p:nvSpPr>
        <p:spPr>
          <a:xfrm xmlns:a="http://schemas.openxmlformats.org/drawingml/2006/main">
            <a:off x="6953250" y="4857750"/>
            <a:ext cx="4095750" cy="6096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025" b="0">
                <a:solidFill>
                  <a:srgbClr val="10201A"/>
                </a:solidFill>
                <a:latin typeface="Arial"/>
                <a:ea typeface="Arial"/>
                <a:cs typeface="Arial"/>
              </a:defRPr>
            </a:pPr>
            <a:r>
              <a:t>Watch breathing, responsiveness and recovery.</a:t>
            </a:r>
          </a:p>
        </p:txBody>
      </p:sp>
      <p:sp>
        <p:nvSpPr>
          <p:cNvPr id="24" name="typical-note">
            <a:extLst xmlns:a="http://schemas.openxmlformats.org/drawingml/2006/main">
              <a:ext uri="{FF2B5EF4-FFF2-40B4-BE49-F238E27FC236}">
                <a16:creationId xmlns:a16="http://schemas.microsoft.com/office/drawing/2014/main" id="{9E6DF322-5409-49E2-98F1-50AE570AC1B7}"/>
              </a:ext>
            </a:extLst>
          </p:cNvPr>
          <p:cNvSpPr>
            <a:spLocks xmlns:a="http://schemas.openxmlformats.org/drawingml/2006/main" noGrp="1"/>
          </p:cNvSpPr>
          <p:nvPr/>
        </p:nvSpPr>
        <p:spPr>
          <a:xfrm xmlns:a="http://schemas.openxmlformats.org/drawingml/2006/main">
            <a:off x="2305050" y="5619750"/>
            <a:ext cx="8763000" cy="476250"/>
          </a:xfrm>
          <a:prstGeom xmlns:a="http://schemas.openxmlformats.org/drawingml/2006/main" prst="rect">
            <a:avLst/>
          </a:prstGeom>
          <a:solidFill xmlns:a="http://schemas.openxmlformats.org/drawingml/2006/main">
            <a:srgbClr val="FFF1A8"/>
          </a:solidFill>
          <a:ln xmlns:a="http://schemas.openxmlformats.org/drawingml/2006/main" w="0">
            <a:noFill/>
            <a:prstDash val="solid"/>
          </a:ln>
        </p:spPr>
      </p:sp>
      <p:sp>
        <p:nvSpPr>
          <p:cNvPr id="25" name="">
            <a:extLst xmlns:a="http://schemas.openxmlformats.org/drawingml/2006/main">
              <a:ext uri="{FF2B5EF4-FFF2-40B4-BE49-F238E27FC236}">
                <a16:creationId xmlns:a16="http://schemas.microsoft.com/office/drawing/2014/main" id="{FB965677-7852-43BC-A059-DAFFBD41BE05}"/>
              </a:ext>
            </a:extLst>
          </p:cNvPr>
          <p:cNvSpPr>
            <a:spLocks xmlns:a="http://schemas.openxmlformats.org/drawingml/2006/main" noGrp="1"/>
          </p:cNvSpPr>
          <p:nvPr/>
        </p:nvSpPr>
        <p:spPr>
          <a:xfrm xmlns:a="http://schemas.openxmlformats.org/drawingml/2006/main">
            <a:off x="2552700" y="5743575"/>
            <a:ext cx="8286750" cy="2667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1">
                <a:solidFill>
                  <a:srgbClr val="071B33"/>
                </a:solidFill>
                <a:latin typeface="Arial"/>
                <a:ea typeface="Arial"/>
                <a:cs typeface="Arial"/>
              </a:defRPr>
            </a:pPr>
            <a:r>
              <a:t>Never punish the child — the episode is not deliberate.</a:t>
            </a:r>
          </a:p>
        </p:txBody>
      </p:sp>
    </p:spTree>
    <p:extLst>
      <p:ext uri="{BB962C8B-B14F-4D97-AF65-F5344CB8AC3E}">
        <p14:creationId xmlns:p14="http://schemas.microsoft.com/office/powerpoint/2010/main" val="1369139863"/>
      </p:ext>
    </p:extLst>
  </p:cSld>
</p:sld>
</file>

<file path=ppt/slides/slide5.xml><?xml version="1.0" encoding="utf-8"?>
<p:sld xmlns:p="http://schemas.openxmlformats.org/presentationml/2006/main">
  <p:cSld>
    <p:bg>
      <p:bgPr>
        <a:solidFill xmlns:a="http://schemas.openxmlformats.org/drawingml/2006/main">
          <a:srgbClr val="FFFDF4"/>
        </a:solidFill>
      </p:bgPr>
    </p:bg>
    <p:spTree>
      <p:nvGrpSpPr>
        <p:cNvPr id="1" name=""/>
        <p:cNvGrpSpPr/>
        <p:nvPr/>
      </p:nvGrpSpPr>
      <p:grpSpPr>
        <a:xfrm xmlns:a="http://schemas.openxmlformats.org/drawingml/2006/main"/>
      </p:grpSpPr>
      <p:sp>
        <p:nvSpPr>
          <p:cNvPr id="18" name="">
            <a:extLst xmlns:a="http://schemas.openxmlformats.org/drawingml/2006/main">
              <a:ext uri="{FF2B5EF4-FFF2-40B4-BE49-F238E27FC236}">
                <a16:creationId xmlns:a16="http://schemas.microsoft.com/office/drawing/2014/main" id="{057AB685-D029-4B76-8827-AFC84E896BC6}"/>
              </a:ext>
            </a:extLst>
          </p:cNvPr>
          <p:cNvSpPr>
            <a:spLocks xmlns:a="http://schemas.openxmlformats.org/drawingml/2006/main" noGrp="1"/>
          </p:cNvSpPr>
          <p:nvPr/>
        </p:nvSpPr>
        <p:spPr>
          <a:xfrm xmlns:a="http://schemas.openxmlformats.org/drawingml/2006/main">
            <a:off x="457200" y="228600"/>
            <a:ext cx="3333750" cy="238125"/>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350" b="1">
                <a:solidFill>
                  <a:srgbClr val="004D36"/>
                </a:solidFill>
                <a:latin typeface="Arial"/>
                <a:ea typeface="Arial"/>
                <a:cs typeface="Arial"/>
              </a:defRPr>
            </a:pPr>
            <a:r>
              <a:t>FIRST AID GARAGE</a:t>
            </a:r>
          </a:p>
        </p:txBody>
      </p:sp>
      <p:sp>
        <p:nvSpPr>
          <p:cNvPr id="2" name="slide-5-title">
            <a:extLst xmlns:a="http://schemas.openxmlformats.org/drawingml/2006/main">
              <a:ext uri="{FF2B5EF4-FFF2-40B4-BE49-F238E27FC236}">
                <a16:creationId xmlns:a16="http://schemas.microsoft.com/office/drawing/2014/main" id="{55A76E34-0183-4B8A-BBE3-8D87CEE15937}"/>
              </a:ext>
            </a:extLst>
          </p:cNvPr>
          <p:cNvSpPr>
            <a:spLocks xmlns:a="http://schemas.openxmlformats.org/drawingml/2006/main" noGrp="1"/>
          </p:cNvSpPr>
          <p:nvPr/>
        </p:nvSpPr>
        <p:spPr>
          <a:xfrm xmlns:a="http://schemas.openxmlformats.org/drawingml/2006/main">
            <a:off x="457200" y="590550"/>
            <a:ext cx="9810750" cy="5905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3600" b="1">
                <a:solidFill>
                  <a:srgbClr val="004D36"/>
                </a:solidFill>
                <a:latin typeface="Arial"/>
                <a:ea typeface="Arial"/>
                <a:cs typeface="Arial"/>
              </a:defRPr>
            </a:pPr>
            <a:r>
              <a:t>Keep the mouth clear</a:t>
            </a:r>
          </a:p>
        </p:txBody>
      </p:sp>
      <p:sp>
        <p:nvSpPr>
          <p:cNvPr id="3" name="brand-rule">
            <a:extLst xmlns:a="http://schemas.openxmlformats.org/drawingml/2006/main">
              <a:ext uri="{FF2B5EF4-FFF2-40B4-BE49-F238E27FC236}">
                <a16:creationId xmlns:a16="http://schemas.microsoft.com/office/drawing/2014/main" id="{057FBC7C-3C1F-4EA1-ABAA-083DEEFABB4D}"/>
              </a:ext>
            </a:extLst>
          </p:cNvPr>
          <p:cNvSpPr>
            <a:spLocks xmlns:a="http://schemas.openxmlformats.org/drawingml/2006/main" noGrp="1"/>
          </p:cNvSpPr>
          <p:nvPr/>
        </p:nvSpPr>
        <p:spPr>
          <a:xfrm xmlns:a="http://schemas.openxmlformats.org/drawingml/2006/main">
            <a:off x="457200" y="1257300"/>
            <a:ext cx="10191750" cy="57150"/>
          </a:xfrm>
          <a:prstGeom xmlns:a="http://schemas.openxmlformats.org/drawingml/2006/main" prst="rect">
            <a:avLst/>
          </a:prstGeom>
          <a:solidFill xmlns:a="http://schemas.openxmlformats.org/drawingml/2006/main">
            <a:srgbClr val="FFC800"/>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A66A5BAD-AA17-4874-BB86-82677A694628}"/>
              </a:ext>
            </a:extLst>
          </p:cNvPr>
          <p:cNvSpPr>
            <a:spLocks xmlns:a="http://schemas.openxmlformats.org/drawingml/2006/main" noGrp="1"/>
          </p:cNvSpPr>
          <p:nvPr/>
        </p:nvSpPr>
        <p:spPr>
          <a:xfrm xmlns:a="http://schemas.openxmlformats.org/drawingml/2006/main">
            <a:off x="457200" y="6457950"/>
            <a:ext cx="2857500" cy="1905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0">
                <a:solidFill>
                  <a:srgbClr val="4B5D55"/>
                </a:solidFill>
                <a:latin typeface="Arial"/>
                <a:ea typeface="Arial"/>
                <a:cs typeface="Arial"/>
              </a:defRPr>
            </a:pPr>
            <a:r>
              <a:t>www.firstaidgarage.co.uk</a:t>
            </a:r>
          </a:p>
        </p:txBody>
      </p:sp>
      <p:sp>
        <p:nvSpPr>
          <p:cNvPr id="5" name="">
            <a:extLst xmlns:a="http://schemas.openxmlformats.org/drawingml/2006/main">
              <a:ext uri="{FF2B5EF4-FFF2-40B4-BE49-F238E27FC236}">
                <a16:creationId xmlns:a16="http://schemas.microsoft.com/office/drawing/2014/main" id="{1A15716C-3F91-4181-905E-8457C98426E9}"/>
              </a:ext>
            </a:extLst>
          </p:cNvPr>
          <p:cNvSpPr>
            <a:spLocks xmlns:a="http://schemas.openxmlformats.org/drawingml/2006/main" noGrp="1"/>
          </p:cNvSpPr>
          <p:nvPr/>
        </p:nvSpPr>
        <p:spPr>
          <a:xfrm xmlns:a="http://schemas.openxmlformats.org/drawingml/2006/main">
            <a:off x="11182350" y="6448425"/>
            <a:ext cx="476250" cy="1905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r">
              <a:defRPr sz="1050" b="0">
                <a:solidFill>
                  <a:srgbClr val="4B5D55"/>
                </a:solidFill>
                <a:latin typeface="Arial"/>
                <a:ea typeface="Arial"/>
                <a:cs typeface="Arial"/>
              </a:defRPr>
            </a:pPr>
            <a:r>
              <a:t>5</a:t>
            </a:r>
          </a:p>
        </p:txBody>
      </p:sp>
      <p:sp>
        <p:nvSpPr>
          <p:cNvPr id="6" name="">
            <a:extLst xmlns:a="http://schemas.openxmlformats.org/drawingml/2006/main">
              <a:ext uri="{FF2B5EF4-FFF2-40B4-BE49-F238E27FC236}">
                <a16:creationId xmlns:a16="http://schemas.microsoft.com/office/drawing/2014/main" id="{7005FE66-8F81-4491-A85A-AD5E4829F9E6}"/>
              </a:ext>
            </a:extLst>
          </p:cNvPr>
          <p:cNvSpPr>
            <a:spLocks xmlns:a="http://schemas.openxmlformats.org/drawingml/2006/main" noGrp="1"/>
          </p:cNvSpPr>
          <p:nvPr/>
        </p:nvSpPr>
        <p:spPr>
          <a:xfrm xmlns:a="http://schemas.openxmlformats.org/drawingml/2006/main">
            <a:off x="3524250" y="6457950"/>
            <a:ext cx="6953250" cy="1905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r">
              <a:defRPr sz="900" b="0">
                <a:solidFill>
                  <a:srgbClr val="4B5D55"/>
                </a:solidFill>
                <a:latin typeface="Arial"/>
                <a:ea typeface="Arial"/>
                <a:cs typeface="Arial"/>
              </a:defRPr>
            </a:pPr>
            <a:r>
              <a:t>Source: NHS — ‘Do not put anything in their mouth’</a:t>
            </a:r>
          </a:p>
        </p:txBody>
      </p:sp>
      <p:pic>
        <p:nvPicPr>
          <p:cNvPr id="24" name=""/>
          <p:cNvPicPr>
            <a:picLocks xmlns:a="http://schemas.openxmlformats.org/drawingml/2006/main" noChangeAspect="1"/>
          </p:cNvPicPr>
          <p:nvPr/>
        </p:nvPicPr>
        <p:blipFill>
          <a:blip xmlns:r="http://schemas.openxmlformats.org/officeDocument/2006/relationships" xmlns:a="http://schemas.openxmlformats.org/drawingml/2006/main" r:embed="Rcffc70e19c53446a"/>
          <a:srcRect xmlns:a="http://schemas.openxmlformats.org/drawingml/2006/main" l="0" t="109" r="0" b="109"/>
          <a:stretch xmlns:a="http://schemas.openxmlformats.org/drawingml/2006/main">
            <a:fillRect l="0" t="0" r="0" b="0"/>
          </a:stretch>
        </p:blipFill>
        <p:spPr>
          <a:xfrm xmlns:a="http://schemas.openxmlformats.org/drawingml/2006/main">
            <a:off x="10915650" y="209550"/>
            <a:ext cx="781050" cy="781050"/>
          </a:xfrm>
          <a:prstGeom xmlns:a="http://schemas.openxmlformats.org/drawingml/2006/main" prst="ellipse">
            <a:avLst/>
          </a:prstGeom>
        </p:spPr>
      </p:pic>
      <p:sp>
        <p:nvSpPr>
          <p:cNvPr id="8" name="dummy-warning">
            <a:extLst xmlns:a="http://schemas.openxmlformats.org/drawingml/2006/main">
              <a:ext uri="{FF2B5EF4-FFF2-40B4-BE49-F238E27FC236}">
                <a16:creationId xmlns:a16="http://schemas.microsoft.com/office/drawing/2014/main" id="{225B47C4-9661-4E5E-98BA-C81467F00E8D}"/>
              </a:ext>
            </a:extLst>
          </p:cNvPr>
          <p:cNvSpPr>
            <a:spLocks xmlns:a="http://schemas.openxmlformats.org/drawingml/2006/main" noGrp="1"/>
          </p:cNvSpPr>
          <p:nvPr/>
        </p:nvSpPr>
        <p:spPr>
          <a:xfrm xmlns:a="http://schemas.openxmlformats.org/drawingml/2006/main">
            <a:off x="457200" y="1619250"/>
            <a:ext cx="11239500" cy="1000125"/>
          </a:xfrm>
          <a:prstGeom xmlns:a="http://schemas.openxmlformats.org/drawingml/2006/main" prst="rect">
            <a:avLst/>
          </a:prstGeom>
          <a:solidFill xmlns:a="http://schemas.openxmlformats.org/drawingml/2006/main">
            <a:srgbClr val="FFC800"/>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F2EE3770-F87C-4BE4-B481-531173A3CE59}"/>
              </a:ext>
            </a:extLst>
          </p:cNvPr>
          <p:cNvSpPr>
            <a:spLocks xmlns:a="http://schemas.openxmlformats.org/drawingml/2006/main" noGrp="1"/>
          </p:cNvSpPr>
          <p:nvPr/>
        </p:nvSpPr>
        <p:spPr>
          <a:xfrm xmlns:a="http://schemas.openxmlformats.org/drawingml/2006/main">
            <a:off x="742950" y="1885950"/>
            <a:ext cx="10668000" cy="4572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ctr">
              <a:defRPr sz="2850" b="1">
                <a:solidFill>
                  <a:srgbClr val="071B33"/>
                </a:solidFill>
                <a:latin typeface="Arial"/>
                <a:ea typeface="Arial"/>
                <a:cs typeface="Arial"/>
              </a:defRPr>
            </a:pPr>
            <a:r>
              <a:t>NO DUMMY DURING AN ACTIVE SPELL</a:t>
            </a:r>
          </a:p>
        </p:txBody>
      </p:sp>
      <p:sp>
        <p:nvSpPr>
          <p:cNvPr id="10" name="">
            <a:extLst xmlns:a="http://schemas.openxmlformats.org/drawingml/2006/main">
              <a:ext uri="{FF2B5EF4-FFF2-40B4-BE49-F238E27FC236}">
                <a16:creationId xmlns:a16="http://schemas.microsoft.com/office/drawing/2014/main" id="{3BD62634-D5DF-4D7C-AB1E-809151AD63C6}"/>
              </a:ext>
            </a:extLst>
          </p:cNvPr>
          <p:cNvSpPr>
            <a:spLocks xmlns:a="http://schemas.openxmlformats.org/drawingml/2006/main" noGrp="1"/>
          </p:cNvSpPr>
          <p:nvPr/>
        </p:nvSpPr>
        <p:spPr>
          <a:xfrm xmlns:a="http://schemas.openxmlformats.org/drawingml/2006/main">
            <a:off x="457200" y="2924175"/>
            <a:ext cx="11239500" cy="4191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ctr">
              <a:defRPr sz="2100" b="1">
                <a:solidFill>
                  <a:srgbClr val="004D36"/>
                </a:solidFill>
                <a:latin typeface="Arial"/>
                <a:ea typeface="Arial"/>
                <a:cs typeface="Arial"/>
              </a:defRPr>
            </a:pPr>
            <a:r>
              <a:t>The NHS advises that nothing should be placed in the child’s mouth during an episode.</a:t>
            </a:r>
          </a:p>
        </p:txBody>
      </p:sp>
      <p:sp>
        <p:nvSpPr>
          <p:cNvPr id="11" name="do-area">
            <a:extLst xmlns:a="http://schemas.openxmlformats.org/drawingml/2006/main">
              <a:ext uri="{FF2B5EF4-FFF2-40B4-BE49-F238E27FC236}">
                <a16:creationId xmlns:a16="http://schemas.microsoft.com/office/drawing/2014/main" id="{050DE6D4-B2DB-47B1-8655-2323C0ABCD50}"/>
              </a:ext>
            </a:extLst>
          </p:cNvPr>
          <p:cNvSpPr>
            <a:spLocks xmlns:a="http://schemas.openxmlformats.org/drawingml/2006/main" noGrp="1"/>
          </p:cNvSpPr>
          <p:nvPr/>
        </p:nvSpPr>
        <p:spPr>
          <a:xfrm xmlns:a="http://schemas.openxmlformats.org/drawingml/2006/main">
            <a:off x="457200" y="3667125"/>
            <a:ext cx="5143500" cy="1952625"/>
          </a:xfrm>
          <a:prstGeom xmlns:a="http://schemas.openxmlformats.org/drawingml/2006/main" prst="rect">
            <a:avLst/>
          </a:prstGeom>
          <a:solidFill xmlns:a="http://schemas.openxmlformats.org/drawingml/2006/main">
            <a:srgbClr val="E6F1EC"/>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3D1E136C-E4A8-4BD3-A6AA-E559EB44B3AB}"/>
              </a:ext>
            </a:extLst>
          </p:cNvPr>
          <p:cNvSpPr>
            <a:spLocks xmlns:a="http://schemas.openxmlformats.org/drawingml/2006/main" noGrp="1"/>
          </p:cNvSpPr>
          <p:nvPr/>
        </p:nvSpPr>
        <p:spPr>
          <a:xfrm xmlns:a="http://schemas.openxmlformats.org/drawingml/2006/main">
            <a:off x="742950" y="3924300"/>
            <a:ext cx="1714500" cy="3810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250" b="1">
                <a:solidFill>
                  <a:srgbClr val="004D36"/>
                </a:solidFill>
                <a:latin typeface="Arial"/>
                <a:ea typeface="Arial"/>
                <a:cs typeface="Arial"/>
              </a:defRPr>
            </a:pPr>
            <a:r>
              <a:t>DO</a:t>
            </a:r>
          </a:p>
        </p:txBody>
      </p:sp>
      <p:sp>
        <p:nvSpPr>
          <p:cNvPr id="13" name="">
            <a:extLst xmlns:a="http://schemas.openxmlformats.org/drawingml/2006/main">
              <a:ext uri="{FF2B5EF4-FFF2-40B4-BE49-F238E27FC236}">
                <a16:creationId xmlns:a16="http://schemas.microsoft.com/office/drawing/2014/main" id="{3E6974D1-F5D7-42DB-944D-079F10EF36EB}"/>
              </a:ext>
            </a:extLst>
          </p:cNvPr>
          <p:cNvSpPr>
            <a:spLocks xmlns:a="http://schemas.openxmlformats.org/drawingml/2006/main" noGrp="1"/>
          </p:cNvSpPr>
          <p:nvPr/>
        </p:nvSpPr>
        <p:spPr>
          <a:xfrm xmlns:a="http://schemas.openxmlformats.org/drawingml/2006/main">
            <a:off x="742950" y="4495800"/>
            <a:ext cx="4381500" cy="9525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0">
                <a:solidFill>
                  <a:srgbClr val="10201A"/>
                </a:solidFill>
                <a:latin typeface="Arial"/>
                <a:ea typeface="Arial"/>
                <a:cs typeface="Arial"/>
              </a:defRPr>
            </a:pPr>
            <a:r>
              <a:t>Keep the airway clear
Position the child safely on their side
Stay with them and monitor</a:t>
            </a:r>
          </a:p>
        </p:txBody>
      </p:sp>
      <p:sp>
        <p:nvSpPr>
          <p:cNvPr id="14" name="dont-area">
            <a:extLst xmlns:a="http://schemas.openxmlformats.org/drawingml/2006/main">
              <a:ext uri="{FF2B5EF4-FFF2-40B4-BE49-F238E27FC236}">
                <a16:creationId xmlns:a16="http://schemas.microsoft.com/office/drawing/2014/main" id="{2F2E880D-20F6-4151-9D7A-C52C6688B699}"/>
              </a:ext>
            </a:extLst>
          </p:cNvPr>
          <p:cNvSpPr>
            <a:spLocks xmlns:a="http://schemas.openxmlformats.org/drawingml/2006/main" noGrp="1"/>
          </p:cNvSpPr>
          <p:nvPr/>
        </p:nvSpPr>
        <p:spPr>
          <a:xfrm xmlns:a="http://schemas.openxmlformats.org/drawingml/2006/main">
            <a:off x="6076950" y="3667125"/>
            <a:ext cx="5619750" cy="1952625"/>
          </a:xfrm>
          <a:prstGeom xmlns:a="http://schemas.openxmlformats.org/drawingml/2006/main" prst="rect">
            <a:avLst/>
          </a:prstGeom>
          <a:solidFill xmlns:a="http://schemas.openxmlformats.org/drawingml/2006/main">
            <a:srgbClr val="FFF1A8"/>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84E338D4-D1F7-449B-A601-0A4FBD9E1E35}"/>
              </a:ext>
            </a:extLst>
          </p:cNvPr>
          <p:cNvSpPr>
            <a:spLocks xmlns:a="http://schemas.openxmlformats.org/drawingml/2006/main" noGrp="1"/>
          </p:cNvSpPr>
          <p:nvPr/>
        </p:nvSpPr>
        <p:spPr>
          <a:xfrm xmlns:a="http://schemas.openxmlformats.org/drawingml/2006/main">
            <a:off x="6362700" y="3924300"/>
            <a:ext cx="1905000" cy="3810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250" b="1">
                <a:solidFill>
                  <a:srgbClr val="071B33"/>
                </a:solidFill>
                <a:latin typeface="Arial"/>
                <a:ea typeface="Arial"/>
                <a:cs typeface="Arial"/>
              </a:defRPr>
            </a:pPr>
            <a:r>
              <a:t>DO NOT</a:t>
            </a:r>
          </a:p>
        </p:txBody>
      </p:sp>
      <p:sp>
        <p:nvSpPr>
          <p:cNvPr id="16" name="">
            <a:extLst xmlns:a="http://schemas.openxmlformats.org/drawingml/2006/main">
              <a:ext uri="{FF2B5EF4-FFF2-40B4-BE49-F238E27FC236}">
                <a16:creationId xmlns:a16="http://schemas.microsoft.com/office/drawing/2014/main" id="{4AEC63BA-1F94-42C2-9946-EC4ED6BDD2FE}"/>
              </a:ext>
            </a:extLst>
          </p:cNvPr>
          <p:cNvSpPr>
            <a:spLocks xmlns:a="http://schemas.openxmlformats.org/drawingml/2006/main" noGrp="1"/>
          </p:cNvSpPr>
          <p:nvPr/>
        </p:nvSpPr>
        <p:spPr>
          <a:xfrm xmlns:a="http://schemas.openxmlformats.org/drawingml/2006/main">
            <a:off x="6362700" y="4495800"/>
            <a:ext cx="4857750" cy="9525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0">
                <a:solidFill>
                  <a:srgbClr val="10201A"/>
                </a:solidFill>
                <a:latin typeface="Arial"/>
                <a:ea typeface="Arial"/>
                <a:cs typeface="Arial"/>
              </a:defRPr>
            </a:pPr>
            <a:r>
              <a:t>Insert a dummy, fingers or any object
Shake the child or splash water
Restrain or tell the child off</a:t>
            </a:r>
          </a:p>
        </p:txBody>
      </p:sp>
      <p:sp>
        <p:nvSpPr>
          <p:cNvPr id="17" name="">
            <a:extLst xmlns:a="http://schemas.openxmlformats.org/drawingml/2006/main">
              <a:ext uri="{FF2B5EF4-FFF2-40B4-BE49-F238E27FC236}">
                <a16:creationId xmlns:a16="http://schemas.microsoft.com/office/drawing/2014/main" id="{4B3E0C34-06E8-4009-A13E-C14B427C0A17}"/>
              </a:ext>
            </a:extLst>
          </p:cNvPr>
          <p:cNvSpPr>
            <a:spLocks xmlns:a="http://schemas.openxmlformats.org/drawingml/2006/main" noGrp="1"/>
          </p:cNvSpPr>
          <p:nvPr/>
        </p:nvSpPr>
        <p:spPr>
          <a:xfrm xmlns:a="http://schemas.openxmlformats.org/drawingml/2006/main">
            <a:off x="457200" y="5857875"/>
            <a:ext cx="11239500" cy="4191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500" b="0">
                <a:solidFill>
                  <a:srgbClr val="4B5D55"/>
                </a:solidFill>
                <a:latin typeface="Arial"/>
                <a:ea typeface="Arial"/>
                <a:cs typeface="Arial"/>
              </a:defRPr>
            </a:pPr>
            <a:r>
              <a:t>A dummy may only be considered before the spell or after full recovery, if consistent with the setting’s policy and the child’s plan.</a:t>
            </a:r>
          </a:p>
        </p:txBody>
      </p:sp>
    </p:spTree>
    <p:extLst>
      <p:ext uri="{BB962C8B-B14F-4D97-AF65-F5344CB8AC3E}">
        <p14:creationId xmlns:p14="http://schemas.microsoft.com/office/powerpoint/2010/main" val="367400501"/>
      </p:ext>
    </p:extLst>
  </p:cSld>
</p:sld>
</file>

<file path=ppt/slides/slide6.xml><?xml version="1.0" encoding="utf-8"?>
<p:sld xmlns:p="http://schemas.openxmlformats.org/presentationml/2006/main">
  <p:cSld>
    <p:bg>
      <p:bgPr>
        <a:solidFill xmlns:a="http://schemas.openxmlformats.org/drawingml/2006/main">
          <a:srgbClr val="FFFDF4"/>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ED170813-9634-45AF-9C26-0C45CA3F42C4}"/>
              </a:ext>
            </a:extLst>
          </p:cNvPr>
          <p:cNvSpPr>
            <a:spLocks xmlns:a="http://schemas.openxmlformats.org/drawingml/2006/main" noGrp="1"/>
          </p:cNvSpPr>
          <p:nvPr/>
        </p:nvSpPr>
        <p:spPr>
          <a:xfrm xmlns:a="http://schemas.openxmlformats.org/drawingml/2006/main">
            <a:off x="457200" y="228600"/>
            <a:ext cx="3333750" cy="238125"/>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350" b="1">
                <a:solidFill>
                  <a:srgbClr val="004D36"/>
                </a:solidFill>
                <a:latin typeface="Arial"/>
                <a:ea typeface="Arial"/>
                <a:cs typeface="Arial"/>
              </a:defRPr>
            </a:pPr>
            <a:r>
              <a:t>FIRST AID GARAGE</a:t>
            </a:r>
          </a:p>
        </p:txBody>
      </p:sp>
      <p:sp>
        <p:nvSpPr>
          <p:cNvPr id="2" name="slide-6-title">
            <a:extLst xmlns:a="http://schemas.openxmlformats.org/drawingml/2006/main">
              <a:ext uri="{FF2B5EF4-FFF2-40B4-BE49-F238E27FC236}">
                <a16:creationId xmlns:a16="http://schemas.microsoft.com/office/drawing/2014/main" id="{6400BA89-A470-487E-9514-BCFAC06609CA}"/>
              </a:ext>
            </a:extLst>
          </p:cNvPr>
          <p:cNvSpPr>
            <a:spLocks xmlns:a="http://schemas.openxmlformats.org/drawingml/2006/main" noGrp="1"/>
          </p:cNvSpPr>
          <p:nvPr/>
        </p:nvSpPr>
        <p:spPr>
          <a:xfrm xmlns:a="http://schemas.openxmlformats.org/drawingml/2006/main">
            <a:off x="457200" y="590550"/>
            <a:ext cx="9810750" cy="5905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3600" b="1">
                <a:solidFill>
                  <a:srgbClr val="004D36"/>
                </a:solidFill>
                <a:latin typeface="Arial"/>
                <a:ea typeface="Arial"/>
                <a:cs typeface="Arial"/>
              </a:defRPr>
            </a:pPr>
            <a:r>
              <a:t>Call 999 when it could be more serious</a:t>
            </a:r>
          </a:p>
        </p:txBody>
      </p:sp>
      <p:sp>
        <p:nvSpPr>
          <p:cNvPr id="3" name="brand-rule">
            <a:extLst xmlns:a="http://schemas.openxmlformats.org/drawingml/2006/main">
              <a:ext uri="{FF2B5EF4-FFF2-40B4-BE49-F238E27FC236}">
                <a16:creationId xmlns:a16="http://schemas.microsoft.com/office/drawing/2014/main" id="{47D02AA3-6101-4F09-BACC-8001CCDD14BD}"/>
              </a:ext>
            </a:extLst>
          </p:cNvPr>
          <p:cNvSpPr>
            <a:spLocks xmlns:a="http://schemas.openxmlformats.org/drawingml/2006/main" noGrp="1"/>
          </p:cNvSpPr>
          <p:nvPr/>
        </p:nvSpPr>
        <p:spPr>
          <a:xfrm xmlns:a="http://schemas.openxmlformats.org/drawingml/2006/main">
            <a:off x="457200" y="1257300"/>
            <a:ext cx="10191750" cy="57150"/>
          </a:xfrm>
          <a:prstGeom xmlns:a="http://schemas.openxmlformats.org/drawingml/2006/main" prst="rect">
            <a:avLst/>
          </a:prstGeom>
          <a:solidFill xmlns:a="http://schemas.openxmlformats.org/drawingml/2006/main">
            <a:srgbClr val="FFC800"/>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3748A1A0-B873-4B79-9CC0-E65D000C3C0F}"/>
              </a:ext>
            </a:extLst>
          </p:cNvPr>
          <p:cNvSpPr>
            <a:spLocks xmlns:a="http://schemas.openxmlformats.org/drawingml/2006/main" noGrp="1"/>
          </p:cNvSpPr>
          <p:nvPr/>
        </p:nvSpPr>
        <p:spPr>
          <a:xfrm xmlns:a="http://schemas.openxmlformats.org/drawingml/2006/main">
            <a:off x="457200" y="6457950"/>
            <a:ext cx="2857500" cy="1905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0">
                <a:solidFill>
                  <a:srgbClr val="4B5D55"/>
                </a:solidFill>
                <a:latin typeface="Arial"/>
                <a:ea typeface="Arial"/>
                <a:cs typeface="Arial"/>
              </a:defRPr>
            </a:pPr>
            <a:r>
              <a:t>www.firstaidgarage.co.uk</a:t>
            </a:r>
          </a:p>
        </p:txBody>
      </p:sp>
      <p:sp>
        <p:nvSpPr>
          <p:cNvPr id="5" name="">
            <a:extLst xmlns:a="http://schemas.openxmlformats.org/drawingml/2006/main">
              <a:ext uri="{FF2B5EF4-FFF2-40B4-BE49-F238E27FC236}">
                <a16:creationId xmlns:a16="http://schemas.microsoft.com/office/drawing/2014/main" id="{2B4DDD7F-9588-4D08-8BC6-F19A32456866}"/>
              </a:ext>
            </a:extLst>
          </p:cNvPr>
          <p:cNvSpPr>
            <a:spLocks xmlns:a="http://schemas.openxmlformats.org/drawingml/2006/main" noGrp="1"/>
          </p:cNvSpPr>
          <p:nvPr/>
        </p:nvSpPr>
        <p:spPr>
          <a:xfrm xmlns:a="http://schemas.openxmlformats.org/drawingml/2006/main">
            <a:off x="11182350" y="6448425"/>
            <a:ext cx="476250" cy="1905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r">
              <a:defRPr sz="1050" b="0">
                <a:solidFill>
                  <a:srgbClr val="4B5D55"/>
                </a:solidFill>
                <a:latin typeface="Arial"/>
                <a:ea typeface="Arial"/>
                <a:cs typeface="Arial"/>
              </a:defRPr>
            </a:pPr>
            <a:r>
              <a:t>6</a:t>
            </a:r>
          </a:p>
        </p:txBody>
      </p:sp>
      <p:sp>
        <p:nvSpPr>
          <p:cNvPr id="6" name="">
            <a:extLst xmlns:a="http://schemas.openxmlformats.org/drawingml/2006/main">
              <a:ext uri="{FF2B5EF4-FFF2-40B4-BE49-F238E27FC236}">
                <a16:creationId xmlns:a16="http://schemas.microsoft.com/office/drawing/2014/main" id="{126AAECF-EA9C-4A00-96A9-C0D113F18F79}"/>
              </a:ext>
            </a:extLst>
          </p:cNvPr>
          <p:cNvSpPr>
            <a:spLocks xmlns:a="http://schemas.openxmlformats.org/drawingml/2006/main" noGrp="1"/>
          </p:cNvSpPr>
          <p:nvPr/>
        </p:nvSpPr>
        <p:spPr>
          <a:xfrm xmlns:a="http://schemas.openxmlformats.org/drawingml/2006/main">
            <a:off x="3524250" y="6457950"/>
            <a:ext cx="6953250" cy="1905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r">
              <a:defRPr sz="900" b="0">
                <a:solidFill>
                  <a:srgbClr val="4B5D55"/>
                </a:solidFill>
                <a:latin typeface="Arial"/>
                <a:ea typeface="Arial"/>
                <a:cs typeface="Arial"/>
              </a:defRPr>
            </a:pPr>
            <a:r>
              <a:t>Sources: NHS breath-holding and child resuscitation guidance</a:t>
            </a:r>
          </a:p>
        </p:txBody>
      </p:sp>
      <p:pic>
        <p:nvPicPr>
          <p:cNvPr id="28" name=""/>
          <p:cNvPicPr>
            <a:picLocks xmlns:a="http://schemas.openxmlformats.org/drawingml/2006/main" noChangeAspect="1"/>
          </p:cNvPicPr>
          <p:nvPr/>
        </p:nvPicPr>
        <p:blipFill>
          <a:blip xmlns:r="http://schemas.openxmlformats.org/officeDocument/2006/relationships" xmlns:a="http://schemas.openxmlformats.org/drawingml/2006/main" r:embed="Re67b5b4d1c844fee"/>
          <a:srcRect xmlns:a="http://schemas.openxmlformats.org/drawingml/2006/main" l="0" t="109" r="0" b="109"/>
          <a:stretch xmlns:a="http://schemas.openxmlformats.org/drawingml/2006/main">
            <a:fillRect l="0" t="0" r="0" b="0"/>
          </a:stretch>
        </p:blipFill>
        <p:spPr>
          <a:xfrm xmlns:a="http://schemas.openxmlformats.org/drawingml/2006/main">
            <a:off x="10915650" y="209550"/>
            <a:ext cx="781050" cy="781050"/>
          </a:xfrm>
          <a:prstGeom xmlns:a="http://schemas.openxmlformats.org/drawingml/2006/main" prst="ellipse">
            <a:avLst/>
          </a:prstGeom>
        </p:spPr>
      </p:pic>
      <p:sp>
        <p:nvSpPr>
          <p:cNvPr id="8" name="emergency-banner">
            <a:extLst xmlns:a="http://schemas.openxmlformats.org/drawingml/2006/main">
              <a:ext uri="{FF2B5EF4-FFF2-40B4-BE49-F238E27FC236}">
                <a16:creationId xmlns:a16="http://schemas.microsoft.com/office/drawing/2014/main" id="{0A4E347D-2103-48BF-B3D3-609C150B885C}"/>
              </a:ext>
            </a:extLst>
          </p:cNvPr>
          <p:cNvSpPr>
            <a:spLocks xmlns:a="http://schemas.openxmlformats.org/drawingml/2006/main" noGrp="1"/>
          </p:cNvSpPr>
          <p:nvPr/>
        </p:nvSpPr>
        <p:spPr>
          <a:xfrm xmlns:a="http://schemas.openxmlformats.org/drawingml/2006/main">
            <a:off x="457200" y="1581150"/>
            <a:ext cx="11239500" cy="723900"/>
          </a:xfrm>
          <a:prstGeom xmlns:a="http://schemas.openxmlformats.org/drawingml/2006/main" prst="rect">
            <a:avLst/>
          </a:prstGeom>
          <a:solidFill xmlns:a="http://schemas.openxmlformats.org/drawingml/2006/main">
            <a:srgbClr val="C8102E"/>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56068432-ED58-48F7-AA5E-4F124F401A5B}"/>
              </a:ext>
            </a:extLst>
          </p:cNvPr>
          <p:cNvSpPr>
            <a:spLocks xmlns:a="http://schemas.openxmlformats.org/drawingml/2006/main" noGrp="1"/>
          </p:cNvSpPr>
          <p:nvPr/>
        </p:nvSpPr>
        <p:spPr>
          <a:xfrm xmlns:a="http://schemas.openxmlformats.org/drawingml/2006/main">
            <a:off x="742950" y="1752600"/>
            <a:ext cx="10668000" cy="4000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ctr">
              <a:defRPr sz="2550" b="1">
                <a:solidFill>
                  <a:srgbClr val="FFFFFF"/>
                </a:solidFill>
                <a:latin typeface="Arial"/>
                <a:ea typeface="Arial"/>
                <a:cs typeface="Arial"/>
              </a:defRPr>
            </a:pPr>
            <a:r>
              <a:t>CALL 999 IMMEDIATELY</a:t>
            </a:r>
          </a:p>
        </p:txBody>
      </p:sp>
      <p:sp>
        <p:nvSpPr>
          <p:cNvPr id="10" name="criterion-1">
            <a:extLst xmlns:a="http://schemas.openxmlformats.org/drawingml/2006/main">
              <a:ext uri="{FF2B5EF4-FFF2-40B4-BE49-F238E27FC236}">
                <a16:creationId xmlns:a16="http://schemas.microsoft.com/office/drawing/2014/main" id="{EE66E92B-F4A4-48C4-BBE2-B705C2035CBA}"/>
              </a:ext>
            </a:extLst>
          </p:cNvPr>
          <p:cNvSpPr>
            <a:spLocks xmlns:a="http://schemas.openxmlformats.org/drawingml/2006/main" noGrp="1"/>
          </p:cNvSpPr>
          <p:nvPr/>
        </p:nvSpPr>
        <p:spPr>
          <a:xfrm xmlns:a="http://schemas.openxmlformats.org/drawingml/2006/main">
            <a:off x="457200" y="2667000"/>
            <a:ext cx="3429000" cy="2000250"/>
          </a:xfrm>
          <a:prstGeom xmlns:a="http://schemas.openxmlformats.org/drawingml/2006/main" prst="rect">
            <a:avLst/>
          </a:prstGeom>
          <a:solidFill xmlns:a="http://schemas.openxmlformats.org/drawingml/2006/main">
            <a:srgbClr val="FCECEF"/>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8A04ED83-FF77-439E-80EB-1DB5B200F5B2}"/>
              </a:ext>
            </a:extLst>
          </p:cNvPr>
          <p:cNvSpPr>
            <a:spLocks xmlns:a="http://schemas.openxmlformats.org/drawingml/2006/main" noGrp="1"/>
          </p:cNvSpPr>
          <p:nvPr/>
        </p:nvSpPr>
        <p:spPr>
          <a:xfrm xmlns:a="http://schemas.openxmlformats.org/drawingml/2006/main">
            <a:off x="723900" y="2924175"/>
            <a:ext cx="2914650" cy="5524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025" b="1">
                <a:solidFill>
                  <a:srgbClr val="C8102E"/>
                </a:solidFill>
                <a:latin typeface="Arial"/>
                <a:ea typeface="Arial"/>
                <a:cs typeface="Arial"/>
              </a:defRPr>
            </a:pPr>
            <a:r>
              <a:t>CANNOT BE WOKEN</a:t>
            </a:r>
          </a:p>
        </p:txBody>
      </p:sp>
      <p:sp>
        <p:nvSpPr>
          <p:cNvPr id="12" name="">
            <a:extLst xmlns:a="http://schemas.openxmlformats.org/drawingml/2006/main">
              <a:ext uri="{FF2B5EF4-FFF2-40B4-BE49-F238E27FC236}">
                <a16:creationId xmlns:a16="http://schemas.microsoft.com/office/drawing/2014/main" id="{6ABB4D34-2873-4EBE-91FB-68AC1A21C787}"/>
              </a:ext>
            </a:extLst>
          </p:cNvPr>
          <p:cNvSpPr>
            <a:spLocks xmlns:a="http://schemas.openxmlformats.org/drawingml/2006/main" noGrp="1"/>
          </p:cNvSpPr>
          <p:nvPr/>
        </p:nvSpPr>
        <p:spPr>
          <a:xfrm xmlns:a="http://schemas.openxmlformats.org/drawingml/2006/main">
            <a:off x="723900" y="3638550"/>
            <a:ext cx="2914650" cy="7620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025" b="0">
                <a:solidFill>
                  <a:srgbClr val="10201A"/>
                </a:solidFill>
                <a:latin typeface="Arial"/>
                <a:ea typeface="Arial"/>
                <a:cs typeface="Arial"/>
              </a:defRPr>
            </a:pPr>
            <a:r>
              <a:t>The child faints and does not respond normally.</a:t>
            </a:r>
          </a:p>
        </p:txBody>
      </p:sp>
      <p:sp>
        <p:nvSpPr>
          <p:cNvPr id="13" name="criterion-2">
            <a:extLst xmlns:a="http://schemas.openxmlformats.org/drawingml/2006/main">
              <a:ext uri="{FF2B5EF4-FFF2-40B4-BE49-F238E27FC236}">
                <a16:creationId xmlns:a16="http://schemas.microsoft.com/office/drawing/2014/main" id="{013E6618-989D-41C8-807F-255476650097}"/>
              </a:ext>
            </a:extLst>
          </p:cNvPr>
          <p:cNvSpPr>
            <a:spLocks xmlns:a="http://schemas.openxmlformats.org/drawingml/2006/main" noGrp="1"/>
          </p:cNvSpPr>
          <p:nvPr/>
        </p:nvSpPr>
        <p:spPr>
          <a:xfrm xmlns:a="http://schemas.openxmlformats.org/drawingml/2006/main">
            <a:off x="4133850" y="2667000"/>
            <a:ext cx="3429000" cy="2000250"/>
          </a:xfrm>
          <a:prstGeom xmlns:a="http://schemas.openxmlformats.org/drawingml/2006/main" prst="rect">
            <a:avLst/>
          </a:prstGeom>
          <a:solidFill xmlns:a="http://schemas.openxmlformats.org/drawingml/2006/main">
            <a:srgbClr val="FCECEF"/>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B884CE29-A96F-442E-8B5D-8B7A343D8355}"/>
              </a:ext>
            </a:extLst>
          </p:cNvPr>
          <p:cNvSpPr>
            <a:spLocks xmlns:a="http://schemas.openxmlformats.org/drawingml/2006/main" noGrp="1"/>
          </p:cNvSpPr>
          <p:nvPr/>
        </p:nvSpPr>
        <p:spPr>
          <a:xfrm xmlns:a="http://schemas.openxmlformats.org/drawingml/2006/main">
            <a:off x="4400550" y="2924175"/>
            <a:ext cx="2914650" cy="6477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025" b="1">
                <a:solidFill>
                  <a:srgbClr val="C8102E"/>
                </a:solidFill>
                <a:latin typeface="Arial"/>
                <a:ea typeface="Arial"/>
                <a:cs typeface="Arial"/>
              </a:defRPr>
            </a:pPr>
            <a:r>
              <a:t>STIFF / SHAKING / JERKING</a:t>
            </a:r>
          </a:p>
        </p:txBody>
      </p:sp>
      <p:sp>
        <p:nvSpPr>
          <p:cNvPr id="15" name="">
            <a:extLst xmlns:a="http://schemas.openxmlformats.org/drawingml/2006/main">
              <a:ext uri="{FF2B5EF4-FFF2-40B4-BE49-F238E27FC236}">
                <a16:creationId xmlns:a16="http://schemas.microsoft.com/office/drawing/2014/main" id="{8A576C6E-DDC0-4404-9443-700C9350773A}"/>
              </a:ext>
            </a:extLst>
          </p:cNvPr>
          <p:cNvSpPr>
            <a:spLocks xmlns:a="http://schemas.openxmlformats.org/drawingml/2006/main" noGrp="1"/>
          </p:cNvSpPr>
          <p:nvPr/>
        </p:nvSpPr>
        <p:spPr>
          <a:xfrm xmlns:a="http://schemas.openxmlformats.org/drawingml/2006/main">
            <a:off x="4400550" y="3733800"/>
            <a:ext cx="2914650" cy="6667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025" b="0">
                <a:solidFill>
                  <a:srgbClr val="10201A"/>
                </a:solidFill>
                <a:latin typeface="Arial"/>
                <a:ea typeface="Arial"/>
                <a:cs typeface="Arial"/>
              </a:defRPr>
            </a:pPr>
            <a:r>
              <a:t>This may be a fit and needs urgent assessment.</a:t>
            </a:r>
          </a:p>
        </p:txBody>
      </p:sp>
      <p:sp>
        <p:nvSpPr>
          <p:cNvPr id="16" name="criterion-3">
            <a:extLst xmlns:a="http://schemas.openxmlformats.org/drawingml/2006/main">
              <a:ext uri="{FF2B5EF4-FFF2-40B4-BE49-F238E27FC236}">
                <a16:creationId xmlns:a16="http://schemas.microsoft.com/office/drawing/2014/main" id="{3CAED7E4-6A39-4E08-AE9F-1F0F3446D64A}"/>
              </a:ext>
            </a:extLst>
          </p:cNvPr>
          <p:cNvSpPr>
            <a:spLocks xmlns:a="http://schemas.openxmlformats.org/drawingml/2006/main" noGrp="1"/>
          </p:cNvSpPr>
          <p:nvPr/>
        </p:nvSpPr>
        <p:spPr>
          <a:xfrm xmlns:a="http://schemas.openxmlformats.org/drawingml/2006/main">
            <a:off x="7810500" y="2667000"/>
            <a:ext cx="3886200" cy="2000250"/>
          </a:xfrm>
          <a:prstGeom xmlns:a="http://schemas.openxmlformats.org/drawingml/2006/main" prst="rect">
            <a:avLst/>
          </a:prstGeom>
          <a:solidFill xmlns:a="http://schemas.openxmlformats.org/drawingml/2006/main">
            <a:srgbClr val="FCECEF"/>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D7B777A5-DB30-4660-A41F-9F2874236DA6}"/>
              </a:ext>
            </a:extLst>
          </p:cNvPr>
          <p:cNvSpPr>
            <a:spLocks xmlns:a="http://schemas.openxmlformats.org/drawingml/2006/main" noGrp="1"/>
          </p:cNvSpPr>
          <p:nvPr/>
        </p:nvSpPr>
        <p:spPr>
          <a:xfrm xmlns:a="http://schemas.openxmlformats.org/drawingml/2006/main">
            <a:off x="8077200" y="2924175"/>
            <a:ext cx="3352800" cy="5524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025" b="1">
                <a:solidFill>
                  <a:srgbClr val="C8102E"/>
                </a:solidFill>
                <a:latin typeface="Arial"/>
                <a:ea typeface="Arial"/>
                <a:cs typeface="Arial"/>
              </a:defRPr>
            </a:pPr>
            <a:r>
              <a:t>PALE, BLUE OR GREY</a:t>
            </a:r>
          </a:p>
        </p:txBody>
      </p:sp>
      <p:sp>
        <p:nvSpPr>
          <p:cNvPr id="18" name="">
            <a:extLst xmlns:a="http://schemas.openxmlformats.org/drawingml/2006/main">
              <a:ext uri="{FF2B5EF4-FFF2-40B4-BE49-F238E27FC236}">
                <a16:creationId xmlns:a16="http://schemas.microsoft.com/office/drawing/2014/main" id="{3130615E-6129-4831-868A-70C09F5DB968}"/>
              </a:ext>
            </a:extLst>
          </p:cNvPr>
          <p:cNvSpPr>
            <a:spLocks xmlns:a="http://schemas.openxmlformats.org/drawingml/2006/main" noGrp="1"/>
          </p:cNvSpPr>
          <p:nvPr/>
        </p:nvSpPr>
        <p:spPr>
          <a:xfrm xmlns:a="http://schemas.openxmlformats.org/drawingml/2006/main">
            <a:off x="8077200" y="3638550"/>
            <a:ext cx="3352800" cy="7620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025" b="0">
                <a:solidFill>
                  <a:srgbClr val="10201A"/>
                </a:solidFill>
                <a:latin typeface="Arial"/>
                <a:ea typeface="Arial"/>
                <a:cs typeface="Arial"/>
              </a:defRPr>
            </a:pPr>
            <a:r>
              <a:t>Sudden colour change may have another serious cause.</a:t>
            </a:r>
          </a:p>
        </p:txBody>
      </p:sp>
      <p:sp>
        <p:nvSpPr>
          <p:cNvPr id="19" name="bls">
            <a:extLst xmlns:a="http://schemas.openxmlformats.org/drawingml/2006/main">
              <a:ext uri="{FF2B5EF4-FFF2-40B4-BE49-F238E27FC236}">
                <a16:creationId xmlns:a16="http://schemas.microsoft.com/office/drawing/2014/main" id="{494E8DFC-FC1D-44AB-8CEE-3A2D6A08AB55}"/>
              </a:ext>
            </a:extLst>
          </p:cNvPr>
          <p:cNvSpPr>
            <a:spLocks xmlns:a="http://schemas.openxmlformats.org/drawingml/2006/main" noGrp="1"/>
          </p:cNvSpPr>
          <p:nvPr/>
        </p:nvSpPr>
        <p:spPr>
          <a:xfrm xmlns:a="http://schemas.openxmlformats.org/drawingml/2006/main">
            <a:off x="457200" y="5000625"/>
            <a:ext cx="11239500" cy="1066800"/>
          </a:xfrm>
          <a:prstGeom xmlns:a="http://schemas.openxmlformats.org/drawingml/2006/main" prst="rect">
            <a:avLst/>
          </a:prstGeom>
          <a:solidFill xmlns:a="http://schemas.openxmlformats.org/drawingml/2006/main">
            <a:srgbClr val="071B33"/>
          </a:solidFill>
          <a:ln xmlns:a="http://schemas.openxmlformats.org/drawingml/2006/main" w="0">
            <a:noFill/>
            <a:prstDash val="solid"/>
          </a:ln>
        </p:spPr>
      </p:sp>
      <p:sp>
        <p:nvSpPr>
          <p:cNvPr id="20" name="">
            <a:extLst xmlns:a="http://schemas.openxmlformats.org/drawingml/2006/main">
              <a:ext uri="{FF2B5EF4-FFF2-40B4-BE49-F238E27FC236}">
                <a16:creationId xmlns:a16="http://schemas.microsoft.com/office/drawing/2014/main" id="{5A74709D-3F55-40CA-8E8D-7F57D37FE0CC}"/>
              </a:ext>
            </a:extLst>
          </p:cNvPr>
          <p:cNvSpPr>
            <a:spLocks xmlns:a="http://schemas.openxmlformats.org/drawingml/2006/main" noGrp="1"/>
          </p:cNvSpPr>
          <p:nvPr/>
        </p:nvSpPr>
        <p:spPr>
          <a:xfrm xmlns:a="http://schemas.openxmlformats.org/drawingml/2006/main">
            <a:off x="723900" y="5219700"/>
            <a:ext cx="4762500" cy="6286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025" b="1">
                <a:solidFill>
                  <a:srgbClr val="FFC800"/>
                </a:solidFill>
                <a:latin typeface="Arial"/>
                <a:ea typeface="Arial"/>
                <a:cs typeface="Arial"/>
              </a:defRPr>
            </a:pPr>
            <a:r>
              <a:t>UNRESPONSIVE + NOT BREATHING NORMALLY</a:t>
            </a:r>
          </a:p>
        </p:txBody>
      </p:sp>
      <p:sp>
        <p:nvSpPr>
          <p:cNvPr id="21" name="">
            <a:extLst xmlns:a="http://schemas.openxmlformats.org/drawingml/2006/main">
              <a:ext uri="{FF2B5EF4-FFF2-40B4-BE49-F238E27FC236}">
                <a16:creationId xmlns:a16="http://schemas.microsoft.com/office/drawing/2014/main" id="{A011D2C5-3620-471E-A315-BC4F5197F32C}"/>
              </a:ext>
            </a:extLst>
          </p:cNvPr>
          <p:cNvSpPr>
            <a:spLocks xmlns:a="http://schemas.openxmlformats.org/drawingml/2006/main" noGrp="1"/>
          </p:cNvSpPr>
          <p:nvPr/>
        </p:nvSpPr>
        <p:spPr>
          <a:xfrm xmlns:a="http://schemas.openxmlformats.org/drawingml/2006/main">
            <a:off x="5905500" y="5200650"/>
            <a:ext cx="5334000" cy="6667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875" b="0">
                <a:solidFill>
                  <a:srgbClr val="FFFFFF"/>
                </a:solidFill>
                <a:latin typeface="Arial"/>
                <a:ea typeface="Arial"/>
                <a:cs typeface="Arial"/>
              </a:defRPr>
            </a:pPr>
            <a:r>
              <a:t>Call 999 and begin paediatric basic life support/CPR in line with training and call-handler instructions.</a:t>
            </a:r>
          </a:p>
        </p:txBody>
      </p:sp>
    </p:spTree>
    <p:extLst>
      <p:ext uri="{BB962C8B-B14F-4D97-AF65-F5344CB8AC3E}">
        <p14:creationId xmlns:p14="http://schemas.microsoft.com/office/powerpoint/2010/main" val="1991104868"/>
      </p:ext>
    </p:extLst>
  </p:cSld>
</p:sld>
</file>

<file path=ppt/slides/slide7.xml><?xml version="1.0" encoding="utf-8"?>
<p:sld xmlns:p="http://schemas.openxmlformats.org/presentationml/2006/main">
  <p:cSld>
    <p:bg>
      <p:bgPr>
        <a:solidFill xmlns:a="http://schemas.openxmlformats.org/drawingml/2006/main">
          <a:srgbClr val="FFFDF4"/>
        </a:solidFill>
      </p:bgPr>
    </p:bg>
    <p:spTree>
      <p:nvGrpSpPr>
        <p:cNvPr id="1" name=""/>
        <p:cNvGrpSpPr/>
        <p:nvPr/>
      </p:nvGrpSpPr>
      <p:grpSpPr>
        <a:xfrm xmlns:a="http://schemas.openxmlformats.org/drawingml/2006/main"/>
      </p:grpSpPr>
      <p:sp>
        <p:nvSpPr>
          <p:cNvPr id="20" name="">
            <a:extLst xmlns:a="http://schemas.openxmlformats.org/drawingml/2006/main">
              <a:ext uri="{FF2B5EF4-FFF2-40B4-BE49-F238E27FC236}">
                <a16:creationId xmlns:a16="http://schemas.microsoft.com/office/drawing/2014/main" id="{A76F5F95-4DD8-4084-8534-4535779A456E}"/>
              </a:ext>
            </a:extLst>
          </p:cNvPr>
          <p:cNvSpPr>
            <a:spLocks xmlns:a="http://schemas.openxmlformats.org/drawingml/2006/main" noGrp="1"/>
          </p:cNvSpPr>
          <p:nvPr/>
        </p:nvSpPr>
        <p:spPr>
          <a:xfrm xmlns:a="http://schemas.openxmlformats.org/drawingml/2006/main">
            <a:off x="457200" y="228600"/>
            <a:ext cx="3333750" cy="238125"/>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350" b="1">
                <a:solidFill>
                  <a:srgbClr val="004D36"/>
                </a:solidFill>
                <a:latin typeface="Arial"/>
                <a:ea typeface="Arial"/>
                <a:cs typeface="Arial"/>
              </a:defRPr>
            </a:pPr>
            <a:r>
              <a:t>FIRST AID GARAGE</a:t>
            </a:r>
          </a:p>
        </p:txBody>
      </p:sp>
      <p:sp>
        <p:nvSpPr>
          <p:cNvPr id="2" name="slide-7-title">
            <a:extLst xmlns:a="http://schemas.openxmlformats.org/drawingml/2006/main">
              <a:ext uri="{FF2B5EF4-FFF2-40B4-BE49-F238E27FC236}">
                <a16:creationId xmlns:a16="http://schemas.microsoft.com/office/drawing/2014/main" id="{D2F58F00-0664-41C8-A536-5672ACC28153}"/>
              </a:ext>
            </a:extLst>
          </p:cNvPr>
          <p:cNvSpPr>
            <a:spLocks xmlns:a="http://schemas.openxmlformats.org/drawingml/2006/main" noGrp="1"/>
          </p:cNvSpPr>
          <p:nvPr/>
        </p:nvSpPr>
        <p:spPr>
          <a:xfrm xmlns:a="http://schemas.openxmlformats.org/drawingml/2006/main">
            <a:off x="457200" y="590550"/>
            <a:ext cx="9810750" cy="5905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3600" b="1">
                <a:solidFill>
                  <a:srgbClr val="004D36"/>
                </a:solidFill>
                <a:latin typeface="Arial"/>
                <a:ea typeface="Arial"/>
                <a:cs typeface="Arial"/>
              </a:defRPr>
            </a:pPr>
            <a:r>
              <a:t>Recovery is part of the response</a:t>
            </a:r>
          </a:p>
        </p:txBody>
      </p:sp>
      <p:sp>
        <p:nvSpPr>
          <p:cNvPr id="3" name="brand-rule">
            <a:extLst xmlns:a="http://schemas.openxmlformats.org/drawingml/2006/main">
              <a:ext uri="{FF2B5EF4-FFF2-40B4-BE49-F238E27FC236}">
                <a16:creationId xmlns:a16="http://schemas.microsoft.com/office/drawing/2014/main" id="{23DC546F-5BE9-40D5-806E-6EABA509049F}"/>
              </a:ext>
            </a:extLst>
          </p:cNvPr>
          <p:cNvSpPr>
            <a:spLocks xmlns:a="http://schemas.openxmlformats.org/drawingml/2006/main" noGrp="1"/>
          </p:cNvSpPr>
          <p:nvPr/>
        </p:nvSpPr>
        <p:spPr>
          <a:xfrm xmlns:a="http://schemas.openxmlformats.org/drawingml/2006/main">
            <a:off x="457200" y="1257300"/>
            <a:ext cx="10191750" cy="57150"/>
          </a:xfrm>
          <a:prstGeom xmlns:a="http://schemas.openxmlformats.org/drawingml/2006/main" prst="rect">
            <a:avLst/>
          </a:prstGeom>
          <a:solidFill xmlns:a="http://schemas.openxmlformats.org/drawingml/2006/main">
            <a:srgbClr val="FFC800"/>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E4878FB0-1997-48E2-AB6F-B6E2479EE2EA}"/>
              </a:ext>
            </a:extLst>
          </p:cNvPr>
          <p:cNvSpPr>
            <a:spLocks xmlns:a="http://schemas.openxmlformats.org/drawingml/2006/main" noGrp="1"/>
          </p:cNvSpPr>
          <p:nvPr/>
        </p:nvSpPr>
        <p:spPr>
          <a:xfrm xmlns:a="http://schemas.openxmlformats.org/drawingml/2006/main">
            <a:off x="457200" y="6457950"/>
            <a:ext cx="2857500" cy="1905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0">
                <a:solidFill>
                  <a:srgbClr val="4B5D55"/>
                </a:solidFill>
                <a:latin typeface="Arial"/>
                <a:ea typeface="Arial"/>
                <a:cs typeface="Arial"/>
              </a:defRPr>
            </a:pPr>
            <a:r>
              <a:t>www.firstaidgarage.co.uk</a:t>
            </a:r>
          </a:p>
        </p:txBody>
      </p:sp>
      <p:sp>
        <p:nvSpPr>
          <p:cNvPr id="5" name="">
            <a:extLst xmlns:a="http://schemas.openxmlformats.org/drawingml/2006/main">
              <a:ext uri="{FF2B5EF4-FFF2-40B4-BE49-F238E27FC236}">
                <a16:creationId xmlns:a16="http://schemas.microsoft.com/office/drawing/2014/main" id="{C161D340-28BC-45E5-BF25-7A37453F7C42}"/>
              </a:ext>
            </a:extLst>
          </p:cNvPr>
          <p:cNvSpPr>
            <a:spLocks xmlns:a="http://schemas.openxmlformats.org/drawingml/2006/main" noGrp="1"/>
          </p:cNvSpPr>
          <p:nvPr/>
        </p:nvSpPr>
        <p:spPr>
          <a:xfrm xmlns:a="http://schemas.openxmlformats.org/drawingml/2006/main">
            <a:off x="11182350" y="6448425"/>
            <a:ext cx="476250" cy="1905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r">
              <a:defRPr sz="1050" b="0">
                <a:solidFill>
                  <a:srgbClr val="4B5D55"/>
                </a:solidFill>
                <a:latin typeface="Arial"/>
                <a:ea typeface="Arial"/>
                <a:cs typeface="Arial"/>
              </a:defRPr>
            </a:pPr>
            <a:r>
              <a:t>7</a:t>
            </a:r>
          </a:p>
        </p:txBody>
      </p:sp>
      <p:sp>
        <p:nvSpPr>
          <p:cNvPr id="6" name="">
            <a:extLst xmlns:a="http://schemas.openxmlformats.org/drawingml/2006/main">
              <a:ext uri="{FF2B5EF4-FFF2-40B4-BE49-F238E27FC236}">
                <a16:creationId xmlns:a16="http://schemas.microsoft.com/office/drawing/2014/main" id="{879F6F1D-76CB-44D9-BDA4-5ACCB9BCAEF2}"/>
              </a:ext>
            </a:extLst>
          </p:cNvPr>
          <p:cNvSpPr>
            <a:spLocks xmlns:a="http://schemas.openxmlformats.org/drawingml/2006/main" noGrp="1"/>
          </p:cNvSpPr>
          <p:nvPr/>
        </p:nvSpPr>
        <p:spPr>
          <a:xfrm xmlns:a="http://schemas.openxmlformats.org/drawingml/2006/main">
            <a:off x="3524250" y="6457950"/>
            <a:ext cx="6953250" cy="1905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r">
              <a:defRPr sz="900" b="0">
                <a:solidFill>
                  <a:srgbClr val="4B5D55"/>
                </a:solidFill>
                <a:latin typeface="Arial"/>
                <a:ea typeface="Arial"/>
                <a:cs typeface="Arial"/>
              </a:defRPr>
            </a:pPr>
            <a:r>
              <a:t>Sources: NHS; DfE first-aid recording and reporting guidance</a:t>
            </a:r>
          </a:p>
        </p:txBody>
      </p:sp>
      <p:pic>
        <p:nvPicPr>
          <p:cNvPr id="26" name=""/>
          <p:cNvPicPr>
            <a:picLocks xmlns:a="http://schemas.openxmlformats.org/drawingml/2006/main" noChangeAspect="1"/>
          </p:cNvPicPr>
          <p:nvPr/>
        </p:nvPicPr>
        <p:blipFill>
          <a:blip xmlns:r="http://schemas.openxmlformats.org/officeDocument/2006/relationships" xmlns:a="http://schemas.openxmlformats.org/drawingml/2006/main" r:embed="R31af53e5e7674fc0"/>
          <a:srcRect xmlns:a="http://schemas.openxmlformats.org/drawingml/2006/main" l="0" t="109" r="0" b="109"/>
          <a:stretch xmlns:a="http://schemas.openxmlformats.org/drawingml/2006/main">
            <a:fillRect l="0" t="0" r="0" b="0"/>
          </a:stretch>
        </p:blipFill>
        <p:spPr>
          <a:xfrm xmlns:a="http://schemas.openxmlformats.org/drawingml/2006/main">
            <a:off x="10915650" y="209550"/>
            <a:ext cx="781050" cy="781050"/>
          </a:xfrm>
          <a:prstGeom xmlns:a="http://schemas.openxmlformats.org/drawingml/2006/main" prst="ellipse">
            <a:avLst/>
          </a:prstGeom>
        </p:spPr>
      </p:pic>
      <p:sp>
        <p:nvSpPr>
          <p:cNvPr id="8" name="">
            <a:extLst xmlns:a="http://schemas.openxmlformats.org/drawingml/2006/main">
              <a:ext uri="{FF2B5EF4-FFF2-40B4-BE49-F238E27FC236}">
                <a16:creationId xmlns:a16="http://schemas.microsoft.com/office/drawing/2014/main" id="{F87779DF-80D6-4062-A536-A3B936537327}"/>
              </a:ext>
            </a:extLst>
          </p:cNvPr>
          <p:cNvSpPr>
            <a:spLocks xmlns:a="http://schemas.openxmlformats.org/drawingml/2006/main" noGrp="1"/>
          </p:cNvSpPr>
          <p:nvPr/>
        </p:nvSpPr>
        <p:spPr>
          <a:xfrm xmlns:a="http://schemas.openxmlformats.org/drawingml/2006/main">
            <a:off x="457200" y="1714500"/>
            <a:ext cx="2381250" cy="3429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800" b="1">
                <a:solidFill>
                  <a:srgbClr val="004D36"/>
                </a:solidFill>
                <a:latin typeface="Arial"/>
                <a:ea typeface="Arial"/>
                <a:cs typeface="Arial"/>
              </a:defRPr>
            </a:pPr>
            <a:r>
              <a:t>REASSURE</a:t>
            </a:r>
          </a:p>
        </p:txBody>
      </p:sp>
      <p:sp>
        <p:nvSpPr>
          <p:cNvPr id="9" name="">
            <a:extLst xmlns:a="http://schemas.openxmlformats.org/drawingml/2006/main">
              <a:ext uri="{FF2B5EF4-FFF2-40B4-BE49-F238E27FC236}">
                <a16:creationId xmlns:a16="http://schemas.microsoft.com/office/drawing/2014/main" id="{8D5A0B42-855A-425B-ABA3-AB3370F36803}"/>
              </a:ext>
            </a:extLst>
          </p:cNvPr>
          <p:cNvSpPr>
            <a:spLocks xmlns:a="http://schemas.openxmlformats.org/drawingml/2006/main" noGrp="1"/>
          </p:cNvSpPr>
          <p:nvPr/>
        </p:nvSpPr>
        <p:spPr>
          <a:xfrm xmlns:a="http://schemas.openxmlformats.org/drawingml/2006/main">
            <a:off x="457200" y="2238375"/>
            <a:ext cx="2381250" cy="1381125"/>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025" b="0">
                <a:solidFill>
                  <a:srgbClr val="10201A"/>
                </a:solidFill>
                <a:latin typeface="Arial"/>
                <a:ea typeface="Arial"/>
                <a:cs typeface="Arial"/>
              </a:defRPr>
            </a:pPr>
            <a:r>
              <a:t>Respond calmly. Do not punish or reward an involuntary event.</a:t>
            </a:r>
          </a:p>
        </p:txBody>
      </p:sp>
      <p:sp>
        <p:nvSpPr>
          <p:cNvPr id="10" name="">
            <a:extLst xmlns:a="http://schemas.openxmlformats.org/drawingml/2006/main">
              <a:ext uri="{FF2B5EF4-FFF2-40B4-BE49-F238E27FC236}">
                <a16:creationId xmlns:a16="http://schemas.microsoft.com/office/drawing/2014/main" id="{0B4278FA-8213-4FBD-A92C-08832D19BD18}"/>
              </a:ext>
            </a:extLst>
          </p:cNvPr>
          <p:cNvSpPr>
            <a:spLocks xmlns:a="http://schemas.openxmlformats.org/drawingml/2006/main" noGrp="1"/>
          </p:cNvSpPr>
          <p:nvPr/>
        </p:nvSpPr>
        <p:spPr>
          <a:xfrm xmlns:a="http://schemas.openxmlformats.org/drawingml/2006/main">
            <a:off x="3333750" y="1714500"/>
            <a:ext cx="2381250" cy="5715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800" b="1">
                <a:solidFill>
                  <a:srgbClr val="004D36"/>
                </a:solidFill>
                <a:latin typeface="Arial"/>
                <a:ea typeface="Arial"/>
                <a:cs typeface="Arial"/>
              </a:defRPr>
            </a:pPr>
            <a:r>
              <a:t>REST &amp; REASSESS</a:t>
            </a:r>
          </a:p>
        </p:txBody>
      </p:sp>
      <p:sp>
        <p:nvSpPr>
          <p:cNvPr id="11" name="">
            <a:extLst xmlns:a="http://schemas.openxmlformats.org/drawingml/2006/main">
              <a:ext uri="{FF2B5EF4-FFF2-40B4-BE49-F238E27FC236}">
                <a16:creationId xmlns:a16="http://schemas.microsoft.com/office/drawing/2014/main" id="{247249D1-B48A-4934-9D3C-1B40F2C909CA}"/>
              </a:ext>
            </a:extLst>
          </p:cNvPr>
          <p:cNvSpPr>
            <a:spLocks xmlns:a="http://schemas.openxmlformats.org/drawingml/2006/main" noGrp="1"/>
          </p:cNvSpPr>
          <p:nvPr/>
        </p:nvSpPr>
        <p:spPr>
          <a:xfrm xmlns:a="http://schemas.openxmlformats.org/drawingml/2006/main">
            <a:off x="3333750" y="2428875"/>
            <a:ext cx="2381250" cy="1381125"/>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025" b="0">
                <a:solidFill>
                  <a:srgbClr val="10201A"/>
                </a:solidFill>
                <a:latin typeface="Arial"/>
                <a:ea typeface="Arial"/>
                <a:cs typeface="Arial"/>
              </a:defRPr>
            </a:pPr>
            <a:r>
              <a:t>Observe until the child has returned to normal responsiveness and behaviour.</a:t>
            </a:r>
          </a:p>
        </p:txBody>
      </p:sp>
      <p:sp>
        <p:nvSpPr>
          <p:cNvPr id="12" name="">
            <a:extLst xmlns:a="http://schemas.openxmlformats.org/drawingml/2006/main">
              <a:ext uri="{FF2B5EF4-FFF2-40B4-BE49-F238E27FC236}">
                <a16:creationId xmlns:a16="http://schemas.microsoft.com/office/drawing/2014/main" id="{AFF0C400-390E-4CF2-9AFD-77019DA8FCA2}"/>
              </a:ext>
            </a:extLst>
          </p:cNvPr>
          <p:cNvSpPr>
            <a:spLocks xmlns:a="http://schemas.openxmlformats.org/drawingml/2006/main" noGrp="1"/>
          </p:cNvSpPr>
          <p:nvPr/>
        </p:nvSpPr>
        <p:spPr>
          <a:xfrm xmlns:a="http://schemas.openxmlformats.org/drawingml/2006/main">
            <a:off x="6210300" y="1714500"/>
            <a:ext cx="2381250" cy="3429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800" b="1">
                <a:solidFill>
                  <a:srgbClr val="004D36"/>
                </a:solidFill>
                <a:latin typeface="Arial"/>
                <a:ea typeface="Arial"/>
                <a:cs typeface="Arial"/>
              </a:defRPr>
            </a:pPr>
            <a:r>
              <a:t>RECORD</a:t>
            </a:r>
          </a:p>
        </p:txBody>
      </p:sp>
      <p:sp>
        <p:nvSpPr>
          <p:cNvPr id="13" name="">
            <a:extLst xmlns:a="http://schemas.openxmlformats.org/drawingml/2006/main">
              <a:ext uri="{FF2B5EF4-FFF2-40B4-BE49-F238E27FC236}">
                <a16:creationId xmlns:a16="http://schemas.microsoft.com/office/drawing/2014/main" id="{4CDA8827-3941-4689-9446-AFF75E6CAAFE}"/>
              </a:ext>
            </a:extLst>
          </p:cNvPr>
          <p:cNvSpPr>
            <a:spLocks xmlns:a="http://schemas.openxmlformats.org/drawingml/2006/main" noGrp="1"/>
          </p:cNvSpPr>
          <p:nvPr/>
        </p:nvSpPr>
        <p:spPr>
          <a:xfrm xmlns:a="http://schemas.openxmlformats.org/drawingml/2006/main">
            <a:off x="6210300" y="2238375"/>
            <a:ext cx="2381250" cy="1381125"/>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025" b="0">
                <a:solidFill>
                  <a:srgbClr val="10201A"/>
                </a:solidFill>
                <a:latin typeface="Arial"/>
                <a:ea typeface="Arial"/>
                <a:cs typeface="Arial"/>
              </a:defRPr>
            </a:pPr>
            <a:r>
              <a:t>Document the trigger, timing, appearance, first aid and recovery.</a:t>
            </a:r>
          </a:p>
        </p:txBody>
      </p:sp>
      <p:sp>
        <p:nvSpPr>
          <p:cNvPr id="14" name="">
            <a:extLst xmlns:a="http://schemas.openxmlformats.org/drawingml/2006/main">
              <a:ext uri="{FF2B5EF4-FFF2-40B4-BE49-F238E27FC236}">
                <a16:creationId xmlns:a16="http://schemas.microsoft.com/office/drawing/2014/main" id="{0F5B1CFF-FAE4-4352-9779-00AAFEBADC6B}"/>
              </a:ext>
            </a:extLst>
          </p:cNvPr>
          <p:cNvSpPr>
            <a:spLocks xmlns:a="http://schemas.openxmlformats.org/drawingml/2006/main" noGrp="1"/>
          </p:cNvSpPr>
          <p:nvPr/>
        </p:nvSpPr>
        <p:spPr>
          <a:xfrm xmlns:a="http://schemas.openxmlformats.org/drawingml/2006/main">
            <a:off x="9086850" y="1714500"/>
            <a:ext cx="2381250" cy="3429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800" b="1">
                <a:solidFill>
                  <a:srgbClr val="004D36"/>
                </a:solidFill>
                <a:latin typeface="Arial"/>
                <a:ea typeface="Arial"/>
                <a:cs typeface="Arial"/>
              </a:defRPr>
            </a:pPr>
            <a:r>
              <a:t>INFORM</a:t>
            </a:r>
          </a:p>
        </p:txBody>
      </p:sp>
      <p:sp>
        <p:nvSpPr>
          <p:cNvPr id="15" name="">
            <a:extLst xmlns:a="http://schemas.openxmlformats.org/drawingml/2006/main">
              <a:ext uri="{FF2B5EF4-FFF2-40B4-BE49-F238E27FC236}">
                <a16:creationId xmlns:a16="http://schemas.microsoft.com/office/drawing/2014/main" id="{2B6E8FD7-0B57-452B-98B8-2F1B3DEC5688}"/>
              </a:ext>
            </a:extLst>
          </p:cNvPr>
          <p:cNvSpPr>
            <a:spLocks xmlns:a="http://schemas.openxmlformats.org/drawingml/2006/main" noGrp="1"/>
          </p:cNvSpPr>
          <p:nvPr/>
        </p:nvSpPr>
        <p:spPr>
          <a:xfrm xmlns:a="http://schemas.openxmlformats.org/drawingml/2006/main">
            <a:off x="9086850" y="2238375"/>
            <a:ext cx="2381250" cy="1381125"/>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025" b="0">
                <a:solidFill>
                  <a:srgbClr val="10201A"/>
                </a:solidFill>
                <a:latin typeface="Arial"/>
                <a:ea typeface="Arial"/>
                <a:cs typeface="Arial"/>
              </a:defRPr>
            </a:pPr>
            <a:r>
              <a:t>Tell the parent or carer and follow reporting duties where applicable.</a:t>
            </a:r>
          </a:p>
        </p:txBody>
      </p:sp>
      <p:sp>
        <p:nvSpPr>
          <p:cNvPr id="16" name="brand-rule">
            <a:extLst xmlns:a="http://schemas.openxmlformats.org/drawingml/2006/main">
              <a:ext uri="{FF2B5EF4-FFF2-40B4-BE49-F238E27FC236}">
                <a16:creationId xmlns:a16="http://schemas.microsoft.com/office/drawing/2014/main" id="{52AED5A5-B1CF-43B0-A9D2-4DFF1E988701}"/>
              </a:ext>
            </a:extLst>
          </p:cNvPr>
          <p:cNvSpPr>
            <a:spLocks xmlns:a="http://schemas.openxmlformats.org/drawingml/2006/main" noGrp="1"/>
          </p:cNvSpPr>
          <p:nvPr/>
        </p:nvSpPr>
        <p:spPr>
          <a:xfrm xmlns:a="http://schemas.openxmlformats.org/drawingml/2006/main">
            <a:off x="457200" y="4095750"/>
            <a:ext cx="11239500" cy="57150"/>
          </a:xfrm>
          <a:prstGeom xmlns:a="http://schemas.openxmlformats.org/drawingml/2006/main" prst="rect">
            <a:avLst/>
          </a:prstGeom>
          <a:solidFill xmlns:a="http://schemas.openxmlformats.org/drawingml/2006/main">
            <a:srgbClr val="FFC800"/>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34275B02-807D-44B4-825B-97E54B8E2313}"/>
              </a:ext>
            </a:extLst>
          </p:cNvPr>
          <p:cNvSpPr>
            <a:spLocks xmlns:a="http://schemas.openxmlformats.org/drawingml/2006/main" noGrp="1"/>
          </p:cNvSpPr>
          <p:nvPr/>
        </p:nvSpPr>
        <p:spPr>
          <a:xfrm xmlns:a="http://schemas.openxmlformats.org/drawingml/2006/main">
            <a:off x="457200" y="4476750"/>
            <a:ext cx="5715000" cy="4191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400" b="1">
                <a:solidFill>
                  <a:srgbClr val="071B33"/>
                </a:solidFill>
                <a:latin typeface="Arial"/>
                <a:ea typeface="Arial"/>
                <a:cs typeface="Arial"/>
              </a:defRPr>
            </a:pPr>
            <a:r>
              <a:t>SHOULD THE CHILD GO HOME?</a:t>
            </a:r>
          </a:p>
        </p:txBody>
      </p:sp>
      <p:sp>
        <p:nvSpPr>
          <p:cNvPr id="18" name="collection-note">
            <a:extLst xmlns:a="http://schemas.openxmlformats.org/drawingml/2006/main">
              <a:ext uri="{FF2B5EF4-FFF2-40B4-BE49-F238E27FC236}">
                <a16:creationId xmlns:a16="http://schemas.microsoft.com/office/drawing/2014/main" id="{13C81C33-3B9C-492F-BF9B-4AA910679A1C}"/>
              </a:ext>
            </a:extLst>
          </p:cNvPr>
          <p:cNvSpPr>
            <a:spLocks xmlns:a="http://schemas.openxmlformats.org/drawingml/2006/main" noGrp="1"/>
          </p:cNvSpPr>
          <p:nvPr/>
        </p:nvSpPr>
        <p:spPr>
          <a:xfrm xmlns:a="http://schemas.openxmlformats.org/drawingml/2006/main">
            <a:off x="457200" y="5048250"/>
            <a:ext cx="11239500" cy="1028700"/>
          </a:xfrm>
          <a:prstGeom xmlns:a="http://schemas.openxmlformats.org/drawingml/2006/main" prst="rect">
            <a:avLst/>
          </a:prstGeom>
          <a:solidFill xmlns:a="http://schemas.openxmlformats.org/drawingml/2006/main">
            <a:srgbClr val="E6F1EC"/>
          </a:solidFill>
          <a:ln xmlns:a="http://schemas.openxmlformats.org/drawingml/2006/main" w="0">
            <a:noFill/>
            <a:prstDash val="solid"/>
          </a:ln>
        </p:spPr>
      </p:sp>
      <p:sp>
        <p:nvSpPr>
          <p:cNvPr id="19" name="">
            <a:extLst xmlns:a="http://schemas.openxmlformats.org/drawingml/2006/main">
              <a:ext uri="{FF2B5EF4-FFF2-40B4-BE49-F238E27FC236}">
                <a16:creationId xmlns:a16="http://schemas.microsoft.com/office/drawing/2014/main" id="{E130EB92-1604-4924-9F06-F02368C235BA}"/>
              </a:ext>
            </a:extLst>
          </p:cNvPr>
          <p:cNvSpPr>
            <a:spLocks xmlns:a="http://schemas.openxmlformats.org/drawingml/2006/main" noGrp="1"/>
          </p:cNvSpPr>
          <p:nvPr/>
        </p:nvSpPr>
        <p:spPr>
          <a:xfrm xmlns:a="http://schemas.openxmlformats.org/drawingml/2006/main">
            <a:off x="723900" y="5257800"/>
            <a:ext cx="10706100" cy="7048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0">
                <a:solidFill>
                  <a:srgbClr val="10201A"/>
                </a:solidFill>
                <a:latin typeface="Arial"/>
                <a:ea typeface="Arial"/>
                <a:cs typeface="Arial"/>
              </a:defRPr>
            </a:pPr>
            <a:r>
              <a:t>Collection is appropriate if the episode was severe or unusual, the child has not returned to baseline, further close observation is needed, or the setting cannot safely meet the child’s needs. Follow clinical advice, the written plan and setting policy.</a:t>
            </a:r>
          </a:p>
        </p:txBody>
      </p:sp>
    </p:spTree>
    <p:extLst>
      <p:ext uri="{BB962C8B-B14F-4D97-AF65-F5344CB8AC3E}">
        <p14:creationId xmlns:p14="http://schemas.microsoft.com/office/powerpoint/2010/main" val="544788358"/>
      </p:ext>
    </p:extLst>
  </p:cSld>
</p:sld>
</file>

<file path=ppt/slides/slide8.xml><?xml version="1.0" encoding="utf-8"?>
<p:sld xmlns:p="http://schemas.openxmlformats.org/presentationml/2006/main">
  <p:cSld>
    <p:bg>
      <p:bgPr>
        <a:solidFill xmlns:a="http://schemas.openxmlformats.org/drawingml/2006/main">
          <a:srgbClr val="FFFDF4"/>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BC7FDBD6-B69D-4201-803A-DE679283E10E}"/>
              </a:ext>
            </a:extLst>
          </p:cNvPr>
          <p:cNvSpPr>
            <a:spLocks xmlns:a="http://schemas.openxmlformats.org/drawingml/2006/main" noGrp="1"/>
          </p:cNvSpPr>
          <p:nvPr/>
        </p:nvSpPr>
        <p:spPr>
          <a:xfrm xmlns:a="http://schemas.openxmlformats.org/drawingml/2006/main">
            <a:off x="457200" y="228600"/>
            <a:ext cx="3333750" cy="238125"/>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350" b="1">
                <a:solidFill>
                  <a:srgbClr val="004D36"/>
                </a:solidFill>
                <a:latin typeface="Arial"/>
                <a:ea typeface="Arial"/>
                <a:cs typeface="Arial"/>
              </a:defRPr>
            </a:pPr>
            <a:r>
              <a:t>FIRST AID GARAGE</a:t>
            </a:r>
          </a:p>
        </p:txBody>
      </p:sp>
      <p:sp>
        <p:nvSpPr>
          <p:cNvPr id="2" name="slide-8-title">
            <a:extLst xmlns:a="http://schemas.openxmlformats.org/drawingml/2006/main">
              <a:ext uri="{FF2B5EF4-FFF2-40B4-BE49-F238E27FC236}">
                <a16:creationId xmlns:a16="http://schemas.microsoft.com/office/drawing/2014/main" id="{B1963FE7-F3E1-4734-ACCD-6BD4B3A9BBED}"/>
              </a:ext>
            </a:extLst>
          </p:cNvPr>
          <p:cNvSpPr>
            <a:spLocks xmlns:a="http://schemas.openxmlformats.org/drawingml/2006/main" noGrp="1"/>
          </p:cNvSpPr>
          <p:nvPr/>
        </p:nvSpPr>
        <p:spPr>
          <a:xfrm xmlns:a="http://schemas.openxmlformats.org/drawingml/2006/main">
            <a:off x="457200" y="590550"/>
            <a:ext cx="9810750" cy="5905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3600" b="1">
                <a:solidFill>
                  <a:srgbClr val="004D36"/>
                </a:solidFill>
                <a:latin typeface="Arial"/>
                <a:ea typeface="Arial"/>
                <a:cs typeface="Arial"/>
              </a:defRPr>
            </a:pPr>
            <a:r>
              <a:t>Make the child-specific plan usable</a:t>
            </a:r>
          </a:p>
        </p:txBody>
      </p:sp>
      <p:sp>
        <p:nvSpPr>
          <p:cNvPr id="3" name="brand-rule">
            <a:extLst xmlns:a="http://schemas.openxmlformats.org/drawingml/2006/main">
              <a:ext uri="{FF2B5EF4-FFF2-40B4-BE49-F238E27FC236}">
                <a16:creationId xmlns:a16="http://schemas.microsoft.com/office/drawing/2014/main" id="{D9CEFF7F-8740-439F-9AB5-4D98FD70388F}"/>
              </a:ext>
            </a:extLst>
          </p:cNvPr>
          <p:cNvSpPr>
            <a:spLocks xmlns:a="http://schemas.openxmlformats.org/drawingml/2006/main" noGrp="1"/>
          </p:cNvSpPr>
          <p:nvPr/>
        </p:nvSpPr>
        <p:spPr>
          <a:xfrm xmlns:a="http://schemas.openxmlformats.org/drawingml/2006/main">
            <a:off x="457200" y="1257300"/>
            <a:ext cx="10191750" cy="57150"/>
          </a:xfrm>
          <a:prstGeom xmlns:a="http://schemas.openxmlformats.org/drawingml/2006/main" prst="rect">
            <a:avLst/>
          </a:prstGeom>
          <a:solidFill xmlns:a="http://schemas.openxmlformats.org/drawingml/2006/main">
            <a:srgbClr val="FFC800"/>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C19C0D75-B4D0-4E63-8D9D-1790CF6109BF}"/>
              </a:ext>
            </a:extLst>
          </p:cNvPr>
          <p:cNvSpPr>
            <a:spLocks xmlns:a="http://schemas.openxmlformats.org/drawingml/2006/main" noGrp="1"/>
          </p:cNvSpPr>
          <p:nvPr/>
        </p:nvSpPr>
        <p:spPr>
          <a:xfrm xmlns:a="http://schemas.openxmlformats.org/drawingml/2006/main">
            <a:off x="457200" y="6457950"/>
            <a:ext cx="2857500" cy="1905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0">
                <a:solidFill>
                  <a:srgbClr val="4B5D55"/>
                </a:solidFill>
                <a:latin typeface="Arial"/>
                <a:ea typeface="Arial"/>
                <a:cs typeface="Arial"/>
              </a:defRPr>
            </a:pPr>
            <a:r>
              <a:t>www.firstaidgarage.co.uk</a:t>
            </a:r>
          </a:p>
        </p:txBody>
      </p:sp>
      <p:sp>
        <p:nvSpPr>
          <p:cNvPr id="5" name="">
            <a:extLst xmlns:a="http://schemas.openxmlformats.org/drawingml/2006/main">
              <a:ext uri="{FF2B5EF4-FFF2-40B4-BE49-F238E27FC236}">
                <a16:creationId xmlns:a16="http://schemas.microsoft.com/office/drawing/2014/main" id="{0B1D8AE7-8681-493E-8040-F1437F1342CC}"/>
              </a:ext>
            </a:extLst>
          </p:cNvPr>
          <p:cNvSpPr>
            <a:spLocks xmlns:a="http://schemas.openxmlformats.org/drawingml/2006/main" noGrp="1"/>
          </p:cNvSpPr>
          <p:nvPr/>
        </p:nvSpPr>
        <p:spPr>
          <a:xfrm xmlns:a="http://schemas.openxmlformats.org/drawingml/2006/main">
            <a:off x="11182350" y="6448425"/>
            <a:ext cx="476250" cy="1905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r">
              <a:defRPr sz="1050" b="0">
                <a:solidFill>
                  <a:srgbClr val="4B5D55"/>
                </a:solidFill>
                <a:latin typeface="Arial"/>
                <a:ea typeface="Arial"/>
                <a:cs typeface="Arial"/>
              </a:defRPr>
            </a:pPr>
            <a:r>
              <a:t>8</a:t>
            </a:r>
          </a:p>
        </p:txBody>
      </p:sp>
      <p:sp>
        <p:nvSpPr>
          <p:cNvPr id="6" name="">
            <a:extLst xmlns:a="http://schemas.openxmlformats.org/drawingml/2006/main">
              <a:ext uri="{FF2B5EF4-FFF2-40B4-BE49-F238E27FC236}">
                <a16:creationId xmlns:a16="http://schemas.microsoft.com/office/drawing/2014/main" id="{C095F8B5-E0F7-4D59-B59E-39CCDD125536}"/>
              </a:ext>
            </a:extLst>
          </p:cNvPr>
          <p:cNvSpPr>
            <a:spLocks xmlns:a="http://schemas.openxmlformats.org/drawingml/2006/main" noGrp="1"/>
          </p:cNvSpPr>
          <p:nvPr/>
        </p:nvSpPr>
        <p:spPr>
          <a:xfrm xmlns:a="http://schemas.openxmlformats.org/drawingml/2006/main">
            <a:off x="3524250" y="6457950"/>
            <a:ext cx="6953250" cy="1905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r">
              <a:defRPr sz="900" b="0">
                <a:solidFill>
                  <a:srgbClr val="4B5D55"/>
                </a:solidFill>
                <a:latin typeface="Arial"/>
                <a:ea typeface="Arial"/>
                <a:cs typeface="Arial"/>
              </a:defRPr>
            </a:pPr>
            <a:r>
              <a:t>Source: EYFS statutory framework and DfE first-aid guidance</a:t>
            </a:r>
          </a:p>
        </p:txBody>
      </p:sp>
      <p:pic>
        <p:nvPicPr>
          <p:cNvPr id="21" name=""/>
          <p:cNvPicPr>
            <a:picLocks xmlns:a="http://schemas.openxmlformats.org/drawingml/2006/main" noChangeAspect="1"/>
          </p:cNvPicPr>
          <p:nvPr/>
        </p:nvPicPr>
        <p:blipFill>
          <a:blip xmlns:r="http://schemas.openxmlformats.org/officeDocument/2006/relationships" xmlns:a="http://schemas.openxmlformats.org/drawingml/2006/main" r:embed="R9852fd6cfef84cb1"/>
          <a:srcRect xmlns:a="http://schemas.openxmlformats.org/drawingml/2006/main" l="0" t="109" r="0" b="109"/>
          <a:stretch xmlns:a="http://schemas.openxmlformats.org/drawingml/2006/main">
            <a:fillRect l="0" t="0" r="0" b="0"/>
          </a:stretch>
        </p:blipFill>
        <p:spPr>
          <a:xfrm xmlns:a="http://schemas.openxmlformats.org/drawingml/2006/main">
            <a:off x="10915650" y="209550"/>
            <a:ext cx="781050" cy="781050"/>
          </a:xfrm>
          <a:prstGeom xmlns:a="http://schemas.openxmlformats.org/drawingml/2006/main" prst="ellipse">
            <a:avLst/>
          </a:prstGeom>
        </p:spPr>
      </p:pic>
      <p:sp>
        <p:nvSpPr>
          <p:cNvPr id="8" name="plan-panel">
            <a:extLst xmlns:a="http://schemas.openxmlformats.org/drawingml/2006/main">
              <a:ext uri="{FF2B5EF4-FFF2-40B4-BE49-F238E27FC236}">
                <a16:creationId xmlns:a16="http://schemas.microsoft.com/office/drawing/2014/main" id="{BE86B2D0-F8F4-46C5-A953-65AF9C33B52F}"/>
              </a:ext>
            </a:extLst>
          </p:cNvPr>
          <p:cNvSpPr>
            <a:spLocks xmlns:a="http://schemas.openxmlformats.org/drawingml/2006/main" noGrp="1"/>
          </p:cNvSpPr>
          <p:nvPr/>
        </p:nvSpPr>
        <p:spPr>
          <a:xfrm xmlns:a="http://schemas.openxmlformats.org/drawingml/2006/main">
            <a:off x="457200" y="1619250"/>
            <a:ext cx="5334000" cy="4267200"/>
          </a:xfrm>
          <a:prstGeom xmlns:a="http://schemas.openxmlformats.org/drawingml/2006/main" prst="rect">
            <a:avLst/>
          </a:prstGeom>
          <a:solidFill xmlns:a="http://schemas.openxmlformats.org/drawingml/2006/main">
            <a:srgbClr val="004D36"/>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ECEDE095-78E9-4B14-AF1F-F543D3A73547}"/>
              </a:ext>
            </a:extLst>
          </p:cNvPr>
          <p:cNvSpPr>
            <a:spLocks xmlns:a="http://schemas.openxmlformats.org/drawingml/2006/main" noGrp="1"/>
          </p:cNvSpPr>
          <p:nvPr/>
        </p:nvSpPr>
        <p:spPr>
          <a:xfrm xmlns:a="http://schemas.openxmlformats.org/drawingml/2006/main">
            <a:off x="762000" y="1952625"/>
            <a:ext cx="4762500" cy="4000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250" b="1">
                <a:solidFill>
                  <a:srgbClr val="FFC800"/>
                </a:solidFill>
                <a:latin typeface="Arial"/>
                <a:ea typeface="Arial"/>
                <a:cs typeface="Arial"/>
              </a:defRPr>
            </a:pPr>
            <a:r>
              <a:t>THE WRITTEN PLAN</a:t>
            </a:r>
          </a:p>
        </p:txBody>
      </p:sp>
      <p:sp>
        <p:nvSpPr>
          <p:cNvPr id="10" name="">
            <a:extLst xmlns:a="http://schemas.openxmlformats.org/drawingml/2006/main">
              <a:ext uri="{FF2B5EF4-FFF2-40B4-BE49-F238E27FC236}">
                <a16:creationId xmlns:a16="http://schemas.microsoft.com/office/drawing/2014/main" id="{02F61CE0-0DD7-42F3-A65B-2A5F8E72A855}"/>
              </a:ext>
            </a:extLst>
          </p:cNvPr>
          <p:cNvSpPr>
            <a:spLocks xmlns:a="http://schemas.openxmlformats.org/drawingml/2006/main" noGrp="1"/>
          </p:cNvSpPr>
          <p:nvPr/>
        </p:nvSpPr>
        <p:spPr>
          <a:xfrm xmlns:a="http://schemas.openxmlformats.org/drawingml/2006/main">
            <a:off x="762000" y="2667000"/>
            <a:ext cx="4762500" cy="2714625"/>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0">
                <a:solidFill>
                  <a:srgbClr val="FFFFFF"/>
                </a:solidFill>
                <a:latin typeface="Arial"/>
                <a:ea typeface="Arial"/>
                <a:cs typeface="Arial"/>
              </a:defRPr>
            </a:pPr>
            <a:r>
              <a:t>• Known diagnosis or clinical advice
• Triggers and usual presentation
• Expected duration and recovery
• Immediate staff actions
• 999 escalation criteria
• Parent contact and collection
• Review date and responsible lead</a:t>
            </a:r>
          </a:p>
        </p:txBody>
      </p:sp>
      <p:sp>
        <p:nvSpPr>
          <p:cNvPr id="11" name="">
            <a:extLst xmlns:a="http://schemas.openxmlformats.org/drawingml/2006/main">
              <a:ext uri="{FF2B5EF4-FFF2-40B4-BE49-F238E27FC236}">
                <a16:creationId xmlns:a16="http://schemas.microsoft.com/office/drawing/2014/main" id="{E7C6B4EC-EB80-4693-AE43-EBB17C09982D}"/>
              </a:ext>
            </a:extLst>
          </p:cNvPr>
          <p:cNvSpPr>
            <a:spLocks xmlns:a="http://schemas.openxmlformats.org/drawingml/2006/main" noGrp="1"/>
          </p:cNvSpPr>
          <p:nvPr/>
        </p:nvSpPr>
        <p:spPr>
          <a:xfrm xmlns:a="http://schemas.openxmlformats.org/drawingml/2006/main">
            <a:off x="6381750" y="1857375"/>
            <a:ext cx="4762500" cy="4000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250" b="1">
                <a:solidFill>
                  <a:srgbClr val="004D36"/>
                </a:solidFill>
                <a:latin typeface="Arial"/>
                <a:ea typeface="Arial"/>
                <a:cs typeface="Arial"/>
              </a:defRPr>
            </a:pPr>
            <a:r>
              <a:t>THE TEAM</a:t>
            </a:r>
          </a:p>
        </p:txBody>
      </p:sp>
      <p:sp>
        <p:nvSpPr>
          <p:cNvPr id="12" name="">
            <a:extLst xmlns:a="http://schemas.openxmlformats.org/drawingml/2006/main">
              <a:ext uri="{FF2B5EF4-FFF2-40B4-BE49-F238E27FC236}">
                <a16:creationId xmlns:a16="http://schemas.microsoft.com/office/drawing/2014/main" id="{ED2AD0DC-0B55-489F-9204-83B8EA4085E7}"/>
              </a:ext>
            </a:extLst>
          </p:cNvPr>
          <p:cNvSpPr>
            <a:spLocks xmlns:a="http://schemas.openxmlformats.org/drawingml/2006/main" noGrp="1"/>
          </p:cNvSpPr>
          <p:nvPr/>
        </p:nvSpPr>
        <p:spPr>
          <a:xfrm xmlns:a="http://schemas.openxmlformats.org/drawingml/2006/main">
            <a:off x="6381750" y="2571750"/>
            <a:ext cx="4762500" cy="23812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100" b="0">
                <a:solidFill>
                  <a:srgbClr val="10201A"/>
                </a:solidFill>
                <a:latin typeface="Arial"/>
                <a:ea typeface="Arial"/>
                <a:cs typeface="Arial"/>
              </a:defRPr>
            </a:pPr>
            <a:r>
              <a:t>Relevant staff are briefed
A paediatric first aider is available
Roles are clear during an emergency
Every episode is recorded and reviewed</a:t>
            </a:r>
          </a:p>
        </p:txBody>
      </p:sp>
      <p:sp>
        <p:nvSpPr>
          <p:cNvPr id="13" name="review-warning">
            <a:extLst xmlns:a="http://schemas.openxmlformats.org/drawingml/2006/main">
              <a:ext uri="{FF2B5EF4-FFF2-40B4-BE49-F238E27FC236}">
                <a16:creationId xmlns:a16="http://schemas.microsoft.com/office/drawing/2014/main" id="{108C66E1-4250-445F-B6DA-C04FFDC19BB5}"/>
              </a:ext>
            </a:extLst>
          </p:cNvPr>
          <p:cNvSpPr>
            <a:spLocks xmlns:a="http://schemas.openxmlformats.org/drawingml/2006/main" noGrp="1"/>
          </p:cNvSpPr>
          <p:nvPr/>
        </p:nvSpPr>
        <p:spPr>
          <a:xfrm xmlns:a="http://schemas.openxmlformats.org/drawingml/2006/main">
            <a:off x="6381750" y="5219700"/>
            <a:ext cx="4857750" cy="666750"/>
          </a:xfrm>
          <a:prstGeom xmlns:a="http://schemas.openxmlformats.org/drawingml/2006/main" prst="rect">
            <a:avLst/>
          </a:prstGeom>
          <a:solidFill xmlns:a="http://schemas.openxmlformats.org/drawingml/2006/main">
            <a:srgbClr val="FFF1A8"/>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9D5977E7-F595-48D0-A3BB-9245824F4956}"/>
              </a:ext>
            </a:extLst>
          </p:cNvPr>
          <p:cNvSpPr>
            <a:spLocks xmlns:a="http://schemas.openxmlformats.org/drawingml/2006/main" noGrp="1"/>
          </p:cNvSpPr>
          <p:nvPr/>
        </p:nvSpPr>
        <p:spPr>
          <a:xfrm xmlns:a="http://schemas.openxmlformats.org/drawingml/2006/main">
            <a:off x="6629400" y="5391150"/>
            <a:ext cx="4381500" cy="4000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725" b="1">
                <a:solidFill>
                  <a:srgbClr val="071B33"/>
                </a:solidFill>
                <a:latin typeface="Arial"/>
                <a:ea typeface="Arial"/>
                <a:cs typeface="Arial"/>
              </a:defRPr>
            </a:pPr>
            <a:r>
              <a:t>If the pattern changes, pause and seek updated medical advice.</a:t>
            </a:r>
          </a:p>
        </p:txBody>
      </p:sp>
    </p:spTree>
    <p:extLst>
      <p:ext uri="{BB962C8B-B14F-4D97-AF65-F5344CB8AC3E}">
        <p14:creationId xmlns:p14="http://schemas.microsoft.com/office/powerpoint/2010/main" val="267317938"/>
      </p:ext>
    </p:extLst>
  </p:cSld>
</p:sld>
</file>

<file path=ppt/slides/slide9.xml><?xml version="1.0" encoding="utf-8"?>
<p:sld xmlns:p="http://schemas.openxmlformats.org/presentationml/2006/main">
  <p:cSld>
    <p:bg>
      <p:bgPr>
        <a:solidFill xmlns:a="http://schemas.openxmlformats.org/drawingml/2006/main">
          <a:srgbClr val="003B2A"/>
        </a:solidFill>
      </p:bgPr>
    </p:bg>
    <p:spTree>
      <p:nvGrpSpPr>
        <p:cNvPr id="1" name=""/>
        <p:cNvGrpSpPr/>
        <p:nvPr/>
      </p:nvGrpSpPr>
      <p:grpSpPr>
        <a:xfrm xmlns:a="http://schemas.openxmlformats.org/drawingml/2006/main"/>
      </p:grpSpPr>
      <p:pic>
        <p:nvPicPr>
          <p:cNvPr id="9" name=""/>
          <p:cNvPicPr>
            <a:picLocks xmlns:a="http://schemas.openxmlformats.org/drawingml/2006/main" noChangeAspect="1"/>
          </p:cNvPicPr>
          <p:nvPr/>
        </p:nvPicPr>
        <p:blipFill>
          <a:blip xmlns:r="http://schemas.openxmlformats.org/officeDocument/2006/relationships" xmlns:a="http://schemas.openxmlformats.org/drawingml/2006/main" r:embed="R4d11233ad811411a"/>
          <a:srcRect xmlns:a="http://schemas.openxmlformats.org/drawingml/2006/main" l="10486" t="0" r="10486" b="0"/>
          <a:stretch xmlns:a="http://schemas.openxmlformats.org/drawingml/2006/main">
            <a:fillRect l="0" t="0" r="0" b="0"/>
          </a:stretch>
        </p:blipFill>
        <p:spPr>
          <a:xfrm xmlns:a="http://schemas.openxmlformats.org/drawingml/2006/main">
            <a:off x="7239000" y="0"/>
            <a:ext cx="4953000" cy="6858000"/>
          </a:xfrm>
          <a:prstGeom xmlns:a="http://schemas.openxmlformats.org/drawingml/2006/main" prst="rect">
            <a:avLst/>
          </a:prstGeom>
        </p:spPr>
      </p:pic>
      <p:sp>
        <p:nvSpPr>
          <p:cNvPr id="2" name="closing-divider">
            <a:extLst xmlns:a="http://schemas.openxmlformats.org/drawingml/2006/main">
              <a:ext uri="{FF2B5EF4-FFF2-40B4-BE49-F238E27FC236}">
                <a16:creationId xmlns:a16="http://schemas.microsoft.com/office/drawing/2014/main" id="{85012D56-CB30-4429-9502-AD37A0E2E5BE}"/>
              </a:ext>
            </a:extLst>
          </p:cNvPr>
          <p:cNvSpPr>
            <a:spLocks xmlns:a="http://schemas.openxmlformats.org/drawingml/2006/main" noGrp="1"/>
          </p:cNvSpPr>
          <p:nvPr/>
        </p:nvSpPr>
        <p:spPr>
          <a:xfrm xmlns:a="http://schemas.openxmlformats.org/drawingml/2006/main">
            <a:off x="7067550" y="0"/>
            <a:ext cx="171450" cy="6858000"/>
          </a:xfrm>
          <a:prstGeom xmlns:a="http://schemas.openxmlformats.org/drawingml/2006/main" prst="rect">
            <a:avLst/>
          </a:prstGeom>
          <a:solidFill xmlns:a="http://schemas.openxmlformats.org/drawingml/2006/main">
            <a:srgbClr val="FFC800"/>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9831BDD9-30FC-4D20-827F-E59AAADA7F2F}"/>
              </a:ext>
            </a:extLst>
          </p:cNvPr>
          <p:cNvSpPr>
            <a:spLocks xmlns:a="http://schemas.openxmlformats.org/drawingml/2006/main" noGrp="1"/>
          </p:cNvSpPr>
          <p:nvPr/>
        </p:nvSpPr>
        <p:spPr>
          <a:xfrm xmlns:a="http://schemas.openxmlformats.org/drawingml/2006/main">
            <a:off x="514350" y="457200"/>
            <a:ext cx="4191000" cy="3238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800" b="1">
                <a:solidFill>
                  <a:srgbClr val="FFC800"/>
                </a:solidFill>
                <a:latin typeface="Arial"/>
                <a:ea typeface="Arial"/>
                <a:cs typeface="Arial"/>
              </a:defRPr>
            </a:pPr>
            <a:r>
              <a:t>THE THREE RULES</a:t>
            </a:r>
          </a:p>
        </p:txBody>
      </p:sp>
      <p:sp>
        <p:nvSpPr>
          <p:cNvPr id="4" name="">
            <a:extLst xmlns:a="http://schemas.openxmlformats.org/drawingml/2006/main">
              <a:ext uri="{FF2B5EF4-FFF2-40B4-BE49-F238E27FC236}">
                <a16:creationId xmlns:a16="http://schemas.microsoft.com/office/drawing/2014/main" id="{F3C410EC-FC86-46DF-951D-C0C4EC45EE03}"/>
              </a:ext>
            </a:extLst>
          </p:cNvPr>
          <p:cNvSpPr>
            <a:spLocks xmlns:a="http://schemas.openxmlformats.org/drawingml/2006/main" noGrp="1"/>
          </p:cNvSpPr>
          <p:nvPr/>
        </p:nvSpPr>
        <p:spPr>
          <a:xfrm xmlns:a="http://schemas.openxmlformats.org/drawingml/2006/main">
            <a:off x="514350" y="1571625"/>
            <a:ext cx="5905500" cy="247650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5100" b="1">
                <a:solidFill>
                  <a:srgbClr val="FFFFFF"/>
                </a:solidFill>
                <a:latin typeface="Arial"/>
                <a:ea typeface="Arial"/>
                <a:cs typeface="Arial"/>
              </a:defRPr>
            </a:pPr>
            <a:r>
              <a:t>Recognise.
Protect.
Escalate.</a:t>
            </a:r>
          </a:p>
        </p:txBody>
      </p:sp>
      <p:sp>
        <p:nvSpPr>
          <p:cNvPr id="5" name="">
            <a:extLst xmlns:a="http://schemas.openxmlformats.org/drawingml/2006/main">
              <a:ext uri="{FF2B5EF4-FFF2-40B4-BE49-F238E27FC236}">
                <a16:creationId xmlns:a16="http://schemas.microsoft.com/office/drawing/2014/main" id="{A60AABBC-E3C8-46BA-A02A-60900A5F9525}"/>
              </a:ext>
            </a:extLst>
          </p:cNvPr>
          <p:cNvSpPr>
            <a:spLocks xmlns:a="http://schemas.openxmlformats.org/drawingml/2006/main" noGrp="1"/>
          </p:cNvSpPr>
          <p:nvPr/>
        </p:nvSpPr>
        <p:spPr>
          <a:xfrm xmlns:a="http://schemas.openxmlformats.org/drawingml/2006/main">
            <a:off x="514350" y="4514850"/>
            <a:ext cx="5905500" cy="1000125"/>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950" b="0">
                <a:solidFill>
                  <a:srgbClr val="FFFFFF"/>
                </a:solidFill>
                <a:latin typeface="Arial"/>
                <a:ea typeface="Arial"/>
                <a:cs typeface="Arial"/>
              </a:defRPr>
            </a:pPr>
            <a:r>
              <a:t>Keep the child on their side. Keep the mouth clear. Call 999 when emergency criteria are met — and start basic life support if unresponsive and not breathing normally.</a:t>
            </a:r>
          </a:p>
        </p:txBody>
      </p:sp>
      <p:sp>
        <p:nvSpPr>
          <p:cNvPr id="6" name="">
            <a:extLst xmlns:a="http://schemas.openxmlformats.org/drawingml/2006/main">
              <a:ext uri="{FF2B5EF4-FFF2-40B4-BE49-F238E27FC236}">
                <a16:creationId xmlns:a16="http://schemas.microsoft.com/office/drawing/2014/main" id="{02AC5CE0-6DA7-4F7B-9EB1-66A49661D8C4}"/>
              </a:ext>
            </a:extLst>
          </p:cNvPr>
          <p:cNvSpPr>
            <a:spLocks xmlns:a="http://schemas.openxmlformats.org/drawingml/2006/main" noGrp="1"/>
          </p:cNvSpPr>
          <p:nvPr/>
        </p:nvSpPr>
        <p:spPr>
          <a:xfrm xmlns:a="http://schemas.openxmlformats.org/drawingml/2006/main">
            <a:off x="514350" y="5857875"/>
            <a:ext cx="4762500" cy="2476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350" b="0">
                <a:solidFill>
                  <a:srgbClr val="FFF1A8"/>
                </a:solidFill>
                <a:latin typeface="Arial"/>
                <a:ea typeface="Arial"/>
                <a:cs typeface="Arial"/>
              </a:defRPr>
            </a:pPr>
            <a:r>
              <a:t>NHS • EYFS • DfE first-aid guidance</a:t>
            </a:r>
          </a:p>
        </p:txBody>
      </p:sp>
      <p:sp>
        <p:nvSpPr>
          <p:cNvPr id="7" name="">
            <a:extLst xmlns:a="http://schemas.openxmlformats.org/drawingml/2006/main">
              <a:ext uri="{FF2B5EF4-FFF2-40B4-BE49-F238E27FC236}">
                <a16:creationId xmlns:a16="http://schemas.microsoft.com/office/drawing/2014/main" id="{F0D66B47-04A2-49C7-B491-041D3914E690}"/>
              </a:ext>
            </a:extLst>
          </p:cNvPr>
          <p:cNvSpPr>
            <a:spLocks xmlns:a="http://schemas.openxmlformats.org/drawingml/2006/main" noGrp="1"/>
          </p:cNvSpPr>
          <p:nvPr/>
        </p:nvSpPr>
        <p:spPr>
          <a:xfrm xmlns:a="http://schemas.openxmlformats.org/drawingml/2006/main">
            <a:off x="514350" y="6238875"/>
            <a:ext cx="6096000" cy="400050"/>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1125" b="0">
                <a:solidFill>
                  <a:srgbClr val="FFFFFF"/>
                </a:solidFill>
                <a:latin typeface="Arial"/>
                <a:ea typeface="Arial"/>
                <a:cs typeface="Arial"/>
              </a:defRPr>
            </a:pPr>
            <a:r>
              <a:t>Staff awareness only — follow paediatric first-aid training and child-specific clinical advice.</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ee95773f98ce4599"/>
          <a:srcRect xmlns:a="http://schemas.openxmlformats.org/drawingml/2006/main" l="0" t="109" r="0" b="109"/>
          <a:stretch xmlns:a="http://schemas.openxmlformats.org/drawingml/2006/main">
            <a:fillRect l="0" t="0" r="0" b="0"/>
          </a:stretch>
        </p:blipFill>
        <p:spPr>
          <a:xfrm xmlns:a="http://schemas.openxmlformats.org/drawingml/2006/main">
            <a:off x="5810250" y="381000"/>
            <a:ext cx="1066800" cy="1066800"/>
          </a:xfrm>
          <a:prstGeom xmlns:a="http://schemas.openxmlformats.org/drawingml/2006/main" prst="ellipse">
            <a:avLst/>
          </a:prstGeom>
        </p:spPr>
      </p:pic>
    </p:spTree>
    <p:extLst>
      <p:ext uri="{BB962C8B-B14F-4D97-AF65-F5344CB8AC3E}">
        <p14:creationId xmlns:p14="http://schemas.microsoft.com/office/powerpoint/2010/main" val="1272608200"/>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2026-07-20T22:23:39.7380000Z</dcterms:created>
  <dcterms:modified xsi:type="dcterms:W3CDTF">2026-07-20T22:23:39.7380000Z</dcterms:modified>
</coreProperties>
</file>